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70" r:id="rId3"/>
    <p:sldId id="283" r:id="rId4"/>
    <p:sldId id="398" r:id="rId5"/>
    <p:sldId id="417" r:id="rId6"/>
    <p:sldId id="421" r:id="rId7"/>
    <p:sldId id="337" r:id="rId8"/>
    <p:sldId id="413" r:id="rId9"/>
    <p:sldId id="402" r:id="rId10"/>
    <p:sldId id="422" r:id="rId11"/>
    <p:sldId id="471" r:id="rId12"/>
    <p:sldId id="426" r:id="rId13"/>
    <p:sldId id="424" r:id="rId14"/>
    <p:sldId id="425" r:id="rId15"/>
    <p:sldId id="427" r:id="rId16"/>
    <p:sldId id="428" r:id="rId17"/>
    <p:sldId id="435" r:id="rId18"/>
    <p:sldId id="432" r:id="rId19"/>
    <p:sldId id="433" r:id="rId20"/>
    <p:sldId id="434" r:id="rId21"/>
    <p:sldId id="408" r:id="rId22"/>
    <p:sldId id="467" r:id="rId23"/>
    <p:sldId id="436" r:id="rId24"/>
    <p:sldId id="437" r:id="rId25"/>
    <p:sldId id="457" r:id="rId26"/>
    <p:sldId id="458" r:id="rId27"/>
    <p:sldId id="439" r:id="rId28"/>
    <p:sldId id="440" r:id="rId29"/>
    <p:sldId id="443" r:id="rId30"/>
    <p:sldId id="459" r:id="rId31"/>
    <p:sldId id="460" r:id="rId32"/>
    <p:sldId id="445" r:id="rId33"/>
    <p:sldId id="461" r:id="rId34"/>
    <p:sldId id="462" r:id="rId35"/>
    <p:sldId id="463" r:id="rId36"/>
    <p:sldId id="464" r:id="rId37"/>
    <p:sldId id="468" r:id="rId38"/>
    <p:sldId id="469" r:id="rId39"/>
    <p:sldId id="449" r:id="rId40"/>
    <p:sldId id="450" r:id="rId41"/>
    <p:sldId id="430" r:id="rId42"/>
    <p:sldId id="431" r:id="rId43"/>
    <p:sldId id="452" r:id="rId44"/>
    <p:sldId id="336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Rix고딕 B" panose="02020603020101020101" pitchFamily="18" charset="-127"/>
      <p:regular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宋体" panose="02010600030101010101" pitchFamily="2" charset="-122"/>
      <p:regular r:id="rId55"/>
    </p:embeddedFont>
    <p:embeddedFont>
      <p:font typeface="KoPubWorld돋움체 Bold" panose="00000800000000000000" pitchFamily="2" charset="-127"/>
      <p:bold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D56"/>
    <a:srgbClr val="F1F1EF"/>
    <a:srgbClr val="429981"/>
    <a:srgbClr val="EDEDEB"/>
    <a:srgbClr val="FCFCFC"/>
    <a:srgbClr val="F8F8F8"/>
    <a:srgbClr val="F2F2F2"/>
    <a:srgbClr val="40937D"/>
    <a:srgbClr val="EFEEE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6" autoAdjust="0"/>
    <p:restoredTop sz="96567" autoAdjust="0"/>
  </p:normalViewPr>
  <p:slideViewPr>
    <p:cSldViewPr snapToGrid="0">
      <p:cViewPr>
        <p:scale>
          <a:sx n="140" d="100"/>
          <a:sy n="140" d="100"/>
        </p:scale>
        <p:origin x="1291" y="29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07"/>
    </p:cViewPr>
  </p:sorterViewPr>
  <p:notesViewPr>
    <p:cSldViewPr snapToGrid="0">
      <p:cViewPr varScale="1">
        <p:scale>
          <a:sx n="90" d="100"/>
          <a:sy n="90" d="100"/>
        </p:scale>
        <p:origin x="3768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D905F836-16D8-4726-86ED-878FBAFBA3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C0372C4-B37A-4AA4-9F28-80495C322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04AA8-5FCC-404A-9A1A-553D9D124CCC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D2E8550-0149-4A2D-8802-414FB59720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87BE07E-EFA1-4995-8BB7-2BF53EDFF3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582AA-DBD1-4414-A52E-FB2E904D5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74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fld id="{5741E85E-9031-42B7-87CF-6519D171130E}" type="datetimeFigureOut">
              <a:rPr lang="ko-KR" altLang="en-US" smtClean="0"/>
              <a:pPr/>
              <a:t>2021-08-19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fld id="{C498DCF4-B3D8-43A4-8496-02324A463A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6550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고딕 B" panose="02020603020101020101" pitchFamily="18" charset="-127"/>
        <a:ea typeface="Rix고딕 B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245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15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6946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360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287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42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970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6230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4201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8005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08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021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168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712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779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978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196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066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005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291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773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23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9890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179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202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927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09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646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780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255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278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801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3506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87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7923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131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296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18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3982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160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0618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A78DDC-87FB-4A09-B911-1D734030D725}" type="slidenum">
              <a:rPr lang="ko-KR" altLang="en-US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396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F1F1EF"/>
            </a:gs>
            <a:gs pos="100000">
              <a:srgbClr val="F1F1E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229" y="1472"/>
            <a:ext cx="9144000" cy="94393"/>
          </a:xfrm>
          <a:prstGeom prst="rect">
            <a:avLst/>
          </a:prstGeom>
          <a:gradFill>
            <a:gsLst>
              <a:gs pos="72200">
                <a:srgbClr val="7CC15E"/>
              </a:gs>
              <a:gs pos="0">
                <a:srgbClr val="429981"/>
              </a:gs>
              <a:gs pos="100000">
                <a:srgbClr val="92D050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1229" y="-7374"/>
            <a:ext cx="9144000" cy="45719"/>
          </a:xfrm>
          <a:prstGeom prst="rect">
            <a:avLst/>
          </a:prstGeom>
          <a:gradFill>
            <a:gsLst>
              <a:gs pos="0">
                <a:srgbClr val="429981"/>
              </a:gs>
              <a:gs pos="100000">
                <a:srgbClr val="92D050">
                  <a:lumMod val="50000"/>
                  <a:lumOff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04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8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9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ea typeface="Rix고딕 B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40287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5"/>
          <p:cNvSpPr>
            <a:spLocks noChangeArrowheads="1"/>
          </p:cNvSpPr>
          <p:nvPr userDrawn="1"/>
        </p:nvSpPr>
        <p:spPr bwMode="auto">
          <a:xfrm>
            <a:off x="4253392" y="4913525"/>
            <a:ext cx="641061" cy="18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4628" tIns="32314" rIns="64628" bIns="32314"/>
          <a:lstStyle/>
          <a:p>
            <a:pPr marL="0" marR="0" lvl="0" indent="0" algn="ctr" defTabSz="6458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96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fld id="{212C3769-E4A2-4B9E-9272-6BE5FA27782E}" type="slidenum">
              <a:rPr kumimoji="0" lang="en-US" altLang="ko-KR" sz="596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pPr marL="0" marR="0" lvl="0" indent="0" algn="ctr" defTabSz="6458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596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-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2630" y="197025"/>
            <a:ext cx="6153126" cy="3598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0" lang="ko-KR" altLang="en-US" sz="1571" b="1" i="0" u="none" strike="noStrike" kern="0" cap="none" spc="-71" normalizeH="0" baseline="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302631" y="565813"/>
            <a:ext cx="8176847" cy="591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1pPr>
            <a:lvl2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2pPr>
            <a:lvl3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3pPr>
            <a:lvl4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4pPr>
            <a:lvl5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j-cs"/>
              </a:defRPr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/>
              <a:t>마스터 텍스트 스타일을 편집합니다</a:t>
            </a:r>
          </a:p>
          <a:p>
            <a:pPr marL="340653" lvl="1"/>
            <a:r>
              <a:rPr lang="ko-KR" altLang="en-US" dirty="0"/>
              <a:t>둘째 수준</a:t>
            </a:r>
          </a:p>
          <a:p>
            <a:pPr marL="681307" lvl="2"/>
            <a:r>
              <a:rPr lang="ko-KR" altLang="en-US" dirty="0"/>
              <a:t>셋째 수준</a:t>
            </a:r>
          </a:p>
          <a:p>
            <a:pPr marL="1021960" lvl="3"/>
            <a:r>
              <a:rPr lang="ko-KR" altLang="en-US" dirty="0"/>
              <a:t>넷째 수준</a:t>
            </a:r>
          </a:p>
          <a:p>
            <a:pPr marL="1362614"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910790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5124111"/>
            <a:ext cx="9144000" cy="19389"/>
          </a:xfrm>
          <a:prstGeom prst="rect">
            <a:avLst/>
          </a:prstGeom>
          <a:gradFill>
            <a:gsLst>
              <a:gs pos="0">
                <a:srgbClr val="429981"/>
              </a:gs>
              <a:gs pos="100000">
                <a:srgbClr val="92D050">
                  <a:lumMod val="100000"/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29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66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90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0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22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anose="02020603020101020101" pitchFamily="18" charset="-127"/>
              </a:defRPr>
            </a:lvl1pPr>
          </a:lstStyle>
          <a:p>
            <a:fld id="{9AACD948-0A86-49D9-882B-70AB37B47640}" type="datetimeFigureOut">
              <a:rPr lang="zh-CN" altLang="en-US" smtClean="0"/>
              <a:pPr/>
              <a:t>2021/8/19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anose="0202060302010102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anose="02020603020101020101" pitchFamily="18" charset="-127"/>
              </a:defRPr>
            </a:lvl1pPr>
          </a:lstStyle>
          <a:p>
            <a:fld id="{1F03832E-E1E5-4EC4-A872-814410C4E9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30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16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88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51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1478116" y="880048"/>
            <a:ext cx="6181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서연이화</a:t>
            </a:r>
            <a:r>
              <a:rPr lang="ko-KR" altLang="en-US" sz="3600" b="1" dirty="0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600" b="1" dirty="0" smtClean="0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프로젝트</a:t>
            </a:r>
            <a:endParaRPr lang="en-US" altLang="ko-KR" sz="3600" b="1" dirty="0">
              <a:solidFill>
                <a:schemeClr val="bg2">
                  <a:lumMod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A9E20CB-D9B0-4C77-A9F7-56B62A7A891B}"/>
              </a:ext>
            </a:extLst>
          </p:cNvPr>
          <p:cNvSpPr txBox="1"/>
          <p:nvPr/>
        </p:nvSpPr>
        <p:spPr>
          <a:xfrm>
            <a:off x="3961111" y="4365339"/>
            <a:ext cx="122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2021.08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1166" y="2278071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머신러닝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활용 예측 프로세스 구축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8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>
            <a:extLst>
              <a:ext uri="{FF2B5EF4-FFF2-40B4-BE49-F238E27FC236}">
                <a16:creationId xmlns:a16="http://schemas.microsoft.com/office/drawing/2014/main" xmlns="" id="{8CE01D9C-3CBD-44ED-B025-8E259A4032D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" name="矩形 8">
              <a:extLst>
                <a:ext uri="{FF2B5EF4-FFF2-40B4-BE49-F238E27FC236}">
                  <a16:creationId xmlns:a16="http://schemas.microsoft.com/office/drawing/2014/main" xmlns="" id="{59CA1266-E655-4837-89E4-67CBDC431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5" name="矩形 9">
              <a:extLst>
                <a:ext uri="{FF2B5EF4-FFF2-40B4-BE49-F238E27FC236}">
                  <a16:creationId xmlns:a16="http://schemas.microsoft.com/office/drawing/2014/main" xmlns="" id="{39A6CBAF-455B-45CD-A548-45849CE4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6" name="文本框 10">
            <a:extLst>
              <a:ext uri="{FF2B5EF4-FFF2-40B4-BE49-F238E27FC236}">
                <a16:creationId xmlns:a16="http://schemas.microsoft.com/office/drawing/2014/main" xmlns="" id="{EB520547-91F2-430D-AE33-085651B9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2.1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빅데이터와 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Splunk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xmlns="" id="{061CE2CD-C3D0-4FB3-9B0C-9AE03BC6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93" y="748481"/>
            <a:ext cx="3294124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빅데이터란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?</a:t>
            </a: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디지털 환경에서 발생하는 대량의 모든 데이터로서 기존의 데이터베이스에 데이터의 성격과 연산속도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용량등으로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저장하지 않고 버려지는 데이터를 저장하고 분석하며 가치를 추출하고 결과를 분석하는 기술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기업에서 흔히 말하는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빅데이터를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도입한다＇라고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 한다면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</a:t>
            </a: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조직의 내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외부에 존재하는 다양한 형태의 데이터를 수집하고 처리하고 분석하여 데이터에서 의미 있는 가치를 추출해 조직에 전략적 의사결정에 활용하고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비즈니스에 적용하는 행위라고 할 수 있습니다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93F4DE81-CC96-450F-8E8D-50EBD4DBD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3843" y="748481"/>
            <a:ext cx="360992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Splunk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란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?</a:t>
            </a:r>
          </a:p>
          <a:p>
            <a:pPr>
              <a:lnSpc>
                <a:spcPts val="1800"/>
              </a:lnSpc>
            </a:pPr>
            <a:r>
              <a:rPr lang="en-US" altLang="ko-KR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Triniti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DIB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에서 사용하는 빅데이터 솔루션으로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모든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머신에서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생성되는 로그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메트릭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데이터 및 이벤트 데이터를 수집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저장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분석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시각화까지 업무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전과정을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지원하는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End-To-End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 분석 플랫폼입니다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E6DD6F3-A541-4188-A53B-86C00C3BC17F}"/>
              </a:ext>
            </a:extLst>
          </p:cNvPr>
          <p:cNvSpPr/>
          <p:nvPr/>
        </p:nvSpPr>
        <p:spPr>
          <a:xfrm>
            <a:off x="4623844" y="2100515"/>
            <a:ext cx="3235367" cy="527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※ </a:t>
            </a:r>
            <a:r>
              <a:rPr lang="ko-KR" altLang="en-US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이후 분석되는 분석 내용은 모두 </a:t>
            </a:r>
            <a:r>
              <a:rPr lang="en-US" altLang="ko-KR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Splunk </a:t>
            </a:r>
            <a:r>
              <a:rPr lang="ko-KR" altLang="en-US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솔루션으로 사용하여 개발하였습니다</a:t>
            </a:r>
            <a:r>
              <a:rPr lang="en-US" altLang="ko-KR" sz="900" b="1" dirty="0">
                <a:solidFill>
                  <a:srgbClr val="C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5380559" y="2854647"/>
            <a:ext cx="2096494" cy="2118461"/>
            <a:chOff x="5447698" y="2681927"/>
            <a:chExt cx="2096494" cy="2118461"/>
          </a:xfrm>
        </p:grpSpPr>
        <p:grpSp>
          <p:nvGrpSpPr>
            <p:cNvPr id="19" name="그룹 18"/>
            <p:cNvGrpSpPr/>
            <p:nvPr/>
          </p:nvGrpSpPr>
          <p:grpSpPr>
            <a:xfrm>
              <a:off x="5447698" y="2681927"/>
              <a:ext cx="2096494" cy="1856851"/>
              <a:chOff x="5386347" y="2681927"/>
              <a:chExt cx="2096494" cy="185685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58E742F9-2AB1-4F29-AFB1-A37CE3CD3F08}"/>
                  </a:ext>
                </a:extLst>
              </p:cNvPr>
              <p:cNvSpPr/>
              <p:nvPr/>
            </p:nvSpPr>
            <p:spPr>
              <a:xfrm>
                <a:off x="5386347" y="2681927"/>
                <a:ext cx="2096494" cy="1856851"/>
              </a:xfrm>
              <a:prstGeom prst="rect">
                <a:avLst/>
              </a:prstGeom>
              <a:gradFill>
                <a:gsLst>
                  <a:gs pos="36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987" y="2774849"/>
                <a:ext cx="1751215" cy="1671007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5594096" y="4538778"/>
              <a:ext cx="1803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err="1">
                  <a:latin typeface="Rix고딕 B" panose="02020603020101020101" pitchFamily="18" charset="-127"/>
                  <a:ea typeface="Rix고딕 B" panose="02020603020101020101" pitchFamily="18" charset="-127"/>
                </a:rPr>
                <a:t>Splunk</a:t>
              </a:r>
              <a:r>
                <a:rPr lang="en-US" altLang="ko-KR" sz="11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Enterprise Service</a:t>
              </a:r>
              <a:endParaRPr lang="ko-KR" altLang="en-US" sz="11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95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66303" y="485914"/>
            <a:ext cx="5411394" cy="4171673"/>
            <a:chOff x="1794949" y="525920"/>
            <a:chExt cx="5411394" cy="41716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1046" y="853168"/>
              <a:ext cx="5365297" cy="3844425"/>
            </a:xfrm>
            <a:prstGeom prst="rect">
              <a:avLst/>
            </a:prstGeom>
          </p:spPr>
        </p:pic>
        <p:sp>
          <p:nvSpPr>
            <p:cNvPr id="3" name="文本框 10">
              <a:extLst>
                <a:ext uri="{FF2B5EF4-FFF2-40B4-BE49-F238E27FC236}">
                  <a16:creationId xmlns:a16="http://schemas.microsoft.com/office/drawing/2014/main" xmlns="" id="{061CE2CD-C3D0-4FB3-9B0C-9AE03BC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4949" y="525920"/>
              <a:ext cx="3121270" cy="31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ts val="1800"/>
                </a:lnSpc>
              </a:pPr>
              <a:r>
                <a:rPr lang="ko-KR" altLang="en-US" sz="1400" dirty="0" smtClean="0">
                  <a:solidFill>
                    <a:srgbClr val="262626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데이터베이스와 </a:t>
              </a:r>
              <a:r>
                <a:rPr lang="ko-KR" altLang="en-US" sz="1400" dirty="0" err="1" smtClean="0">
                  <a:solidFill>
                    <a:srgbClr val="262626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빅데이터의</a:t>
              </a:r>
              <a:r>
                <a:rPr lang="ko-KR" altLang="en-US" sz="1400" dirty="0" smtClean="0">
                  <a:solidFill>
                    <a:srgbClr val="262626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 차이점</a:t>
              </a:r>
              <a:endParaRPr lang="en-US" altLang="ko-KR" sz="14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6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2.2 CAD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형상의 데이터 베이스화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형상별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설계파일을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파일로 변환 후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빅데이터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분석이 가능한 형태로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엔티티를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수치화 하여 데이터베이스에 저장합니다</a:t>
            </a:r>
          </a:p>
        </p:txBody>
      </p:sp>
      <p:sp>
        <p:nvSpPr>
          <p:cNvPr id="31" name="Google Shape;438;p13"/>
          <p:cNvSpPr/>
          <p:nvPr/>
        </p:nvSpPr>
        <p:spPr>
          <a:xfrm>
            <a:off x="1187680" y="2836408"/>
            <a:ext cx="953138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설계데이터</a:t>
            </a:r>
            <a:endParaRPr lang="en-US" altLang="ko-KR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Google Shape;438;p13"/>
          <p:cNvSpPr/>
          <p:nvPr/>
        </p:nvSpPr>
        <p:spPr>
          <a:xfrm>
            <a:off x="3817315" y="2799790"/>
            <a:ext cx="1056086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 </a:t>
            </a:r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변환</a:t>
            </a:r>
            <a:endParaRPr lang="en-US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Google Shape;438;p13"/>
          <p:cNvSpPr/>
          <p:nvPr/>
        </p:nvSpPr>
        <p:spPr>
          <a:xfrm>
            <a:off x="6657509" y="2762997"/>
            <a:ext cx="1067052" cy="3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수치화 사진</a:t>
            </a:r>
            <a:endParaRPr lang="en-US" altLang="ko-KR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 lvl="0" algn="ctr"/>
            <a:r>
              <a:rPr 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텍스트</a:t>
            </a:r>
            <a:r>
              <a:rPr lang="en-US" altLang="ko-KR" sz="10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en-US" sz="1000" dirty="0">
              <a:solidFill>
                <a:schemeClr val="dk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10730" y="1175256"/>
            <a:ext cx="1683215" cy="1403442"/>
            <a:chOff x="754564" y="1342246"/>
            <a:chExt cx="1683215" cy="1403442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58E742F9-2AB1-4F29-AFB1-A37CE3CD3F08}"/>
                </a:ext>
              </a:extLst>
            </p:cNvPr>
            <p:cNvSpPr/>
            <p:nvPr/>
          </p:nvSpPr>
          <p:spPr>
            <a:xfrm>
              <a:off x="754564" y="1342246"/>
              <a:ext cx="1683215" cy="1403442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528" y="1422389"/>
              <a:ext cx="1567287" cy="1243156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24" name="그룹 23"/>
          <p:cNvGrpSpPr/>
          <p:nvPr/>
        </p:nvGrpSpPr>
        <p:grpSpPr>
          <a:xfrm>
            <a:off x="3503751" y="1175256"/>
            <a:ext cx="1683215" cy="1403442"/>
            <a:chOff x="3447585" y="1321920"/>
            <a:chExt cx="1683215" cy="140344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58E742F9-2AB1-4F29-AFB1-A37CE3CD3F08}"/>
                </a:ext>
              </a:extLst>
            </p:cNvPr>
            <p:cNvSpPr/>
            <p:nvPr/>
          </p:nvSpPr>
          <p:spPr>
            <a:xfrm>
              <a:off x="3447585" y="1321920"/>
              <a:ext cx="1683215" cy="1403442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3005" y="1377729"/>
              <a:ext cx="1572374" cy="1291825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36" name="그룹 35"/>
          <p:cNvGrpSpPr/>
          <p:nvPr/>
        </p:nvGrpSpPr>
        <p:grpSpPr>
          <a:xfrm rot="16200000">
            <a:off x="2938440" y="1925507"/>
            <a:ext cx="163416" cy="210991"/>
            <a:chOff x="-1499146" y="3153951"/>
            <a:chExt cx="381663" cy="475994"/>
          </a:xfrm>
        </p:grpSpPr>
        <p:sp>
          <p:nvSpPr>
            <p:cNvPr id="37" name="아래쪽 화살표 36"/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아래쪽 화살표 37"/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아래쪽 화살표 38"/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16200000">
            <a:off x="5550900" y="1867831"/>
            <a:ext cx="163416" cy="210991"/>
            <a:chOff x="-1499146" y="3153951"/>
            <a:chExt cx="381663" cy="475994"/>
          </a:xfrm>
        </p:grpSpPr>
        <p:sp>
          <p:nvSpPr>
            <p:cNvPr id="41" name="아래쪽 화살표 40"/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2" name="아래쪽 화살표 41"/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아래쪽 화살표 42"/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9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943904" y="1070382"/>
            <a:ext cx="2494262" cy="1613191"/>
            <a:chOff x="5887738" y="1043914"/>
            <a:chExt cx="2494262" cy="161319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58E742F9-2AB1-4F29-AFB1-A37CE3CD3F08}"/>
                </a:ext>
              </a:extLst>
            </p:cNvPr>
            <p:cNvSpPr/>
            <p:nvPr/>
          </p:nvSpPr>
          <p:spPr>
            <a:xfrm>
              <a:off x="5887738" y="1043914"/>
              <a:ext cx="2494262" cy="1613191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46BFA024-9BDB-4804-BDED-B3EC8C20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9583" y="1090549"/>
              <a:ext cx="2410572" cy="1519921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53" name="그룹 52"/>
          <p:cNvGrpSpPr/>
          <p:nvPr/>
        </p:nvGrpSpPr>
        <p:grpSpPr>
          <a:xfrm>
            <a:off x="3321340" y="3498890"/>
            <a:ext cx="754621" cy="640431"/>
            <a:chOff x="2727045" y="1678066"/>
            <a:chExt cx="934900" cy="793430"/>
          </a:xfrm>
        </p:grpSpPr>
        <p:sp>
          <p:nvSpPr>
            <p:cNvPr id="54" name="순서도: 데이터 53"/>
            <p:cNvSpPr/>
            <p:nvPr/>
          </p:nvSpPr>
          <p:spPr>
            <a:xfrm>
              <a:off x="2838985" y="1899996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5" name="순서도: 데이터 54"/>
            <p:cNvSpPr/>
            <p:nvPr/>
          </p:nvSpPr>
          <p:spPr>
            <a:xfrm>
              <a:off x="2801671" y="1826020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6" name="순서도: 데이터 55"/>
            <p:cNvSpPr/>
            <p:nvPr/>
          </p:nvSpPr>
          <p:spPr>
            <a:xfrm>
              <a:off x="2764358" y="1752043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727045" y="1678066"/>
              <a:ext cx="822960" cy="571500"/>
              <a:chOff x="2636520" y="1546860"/>
              <a:chExt cx="822960" cy="571500"/>
            </a:xfrm>
          </p:grpSpPr>
          <p:sp>
            <p:nvSpPr>
              <p:cNvPr id="58" name="순서도: 데이터 57"/>
              <p:cNvSpPr/>
              <p:nvPr/>
            </p:nvSpPr>
            <p:spPr>
              <a:xfrm>
                <a:off x="2636520" y="1546860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1486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59" name="Google Shape;407;p13"/>
              <p:cNvSpPr txBox="1"/>
              <p:nvPr/>
            </p:nvSpPr>
            <p:spPr>
              <a:xfrm>
                <a:off x="2753182" y="1701806"/>
                <a:ext cx="589636" cy="261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altLang="ko-KR" sz="888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.UDM</a:t>
                </a:r>
                <a:endParaRPr sz="1130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1664249" y="3498890"/>
            <a:ext cx="805736" cy="640431"/>
            <a:chOff x="265516" y="2436599"/>
            <a:chExt cx="998227" cy="793430"/>
          </a:xfrm>
        </p:grpSpPr>
        <p:sp>
          <p:nvSpPr>
            <p:cNvPr id="61" name="순서도: 데이터 60"/>
            <p:cNvSpPr/>
            <p:nvPr/>
          </p:nvSpPr>
          <p:spPr>
            <a:xfrm>
              <a:off x="440783" y="2658529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2" name="순서도: 데이터 61"/>
            <p:cNvSpPr/>
            <p:nvPr/>
          </p:nvSpPr>
          <p:spPr>
            <a:xfrm>
              <a:off x="403469" y="2584553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3" name="순서도: 데이터 62"/>
            <p:cNvSpPr/>
            <p:nvPr/>
          </p:nvSpPr>
          <p:spPr>
            <a:xfrm>
              <a:off x="366156" y="2510576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265516" y="2436599"/>
              <a:ext cx="949614" cy="571500"/>
              <a:chOff x="2573193" y="1546860"/>
              <a:chExt cx="949614" cy="571500"/>
            </a:xfrm>
          </p:grpSpPr>
          <p:sp>
            <p:nvSpPr>
              <p:cNvPr id="65" name="순서도: 데이터 64"/>
              <p:cNvSpPr/>
              <p:nvPr/>
            </p:nvSpPr>
            <p:spPr>
              <a:xfrm>
                <a:off x="2636520" y="1546860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1486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66" name="Google Shape;407;p13"/>
              <p:cNvSpPr txBox="1"/>
              <p:nvPr/>
            </p:nvSpPr>
            <p:spPr>
              <a:xfrm>
                <a:off x="2573193" y="1715933"/>
                <a:ext cx="949614" cy="253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 algn="ctr"/>
                <a:r>
                  <a:rPr lang="en-US" altLang="ko-KR" sz="848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CATIA</a:t>
                </a: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4927316" y="3498890"/>
            <a:ext cx="754621" cy="640431"/>
            <a:chOff x="718472" y="3477042"/>
            <a:chExt cx="934900" cy="793430"/>
          </a:xfrm>
        </p:grpSpPr>
        <p:sp>
          <p:nvSpPr>
            <p:cNvPr id="71" name="순서도: 데이터 70"/>
            <p:cNvSpPr/>
            <p:nvPr/>
          </p:nvSpPr>
          <p:spPr>
            <a:xfrm>
              <a:off x="830412" y="3698972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3" name="순서도: 데이터 72"/>
            <p:cNvSpPr/>
            <p:nvPr/>
          </p:nvSpPr>
          <p:spPr>
            <a:xfrm>
              <a:off x="793098" y="3624996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6" name="순서도: 데이터 75"/>
            <p:cNvSpPr/>
            <p:nvPr/>
          </p:nvSpPr>
          <p:spPr>
            <a:xfrm>
              <a:off x="755785" y="3551019"/>
              <a:ext cx="822960" cy="571500"/>
            </a:xfrm>
            <a:prstGeom prst="flowChartInputOutput">
              <a:avLst/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lang="ko-KR" altLang="en-US" sz="1486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718472" y="3477042"/>
              <a:ext cx="823397" cy="571500"/>
              <a:chOff x="2636520" y="1546860"/>
              <a:chExt cx="823397" cy="571500"/>
            </a:xfrm>
          </p:grpSpPr>
          <p:sp>
            <p:nvSpPr>
              <p:cNvPr id="80" name="순서도: 데이터 79"/>
              <p:cNvSpPr/>
              <p:nvPr/>
            </p:nvSpPr>
            <p:spPr>
              <a:xfrm>
                <a:off x="2636520" y="1546860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1486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1" name="Google Shape;407;p13"/>
              <p:cNvSpPr txBox="1"/>
              <p:nvPr/>
            </p:nvSpPr>
            <p:spPr>
              <a:xfrm>
                <a:off x="2641680" y="1671337"/>
                <a:ext cx="818237" cy="369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sz="726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데이터 </a:t>
                </a:r>
                <a:endParaRPr lang="en-US" altLang="ko-KR" sz="726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726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전처리</a:t>
                </a:r>
                <a:endParaRPr sz="848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6533293" y="3456122"/>
            <a:ext cx="735081" cy="725966"/>
            <a:chOff x="5695849" y="2066111"/>
            <a:chExt cx="910692" cy="899400"/>
          </a:xfrm>
        </p:grpSpPr>
        <p:sp>
          <p:nvSpPr>
            <p:cNvPr id="83" name="Google Shape;405;p13"/>
            <p:cNvSpPr/>
            <p:nvPr/>
          </p:nvSpPr>
          <p:spPr>
            <a:xfrm>
              <a:off x="5695849" y="2066111"/>
              <a:ext cx="910692" cy="899400"/>
            </a:xfrm>
            <a:prstGeom prst="roundRect">
              <a:avLst>
                <a:gd name="adj" fmla="val 4127"/>
              </a:avLst>
            </a:prstGeom>
            <a:solidFill>
              <a:srgbClr val="FCFCFC"/>
            </a:solidFill>
            <a:ln w="12700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296" y="2192912"/>
              <a:ext cx="645798" cy="645798"/>
            </a:xfrm>
            <a:prstGeom prst="rect">
              <a:avLst/>
            </a:prstGeom>
          </p:spPr>
        </p:pic>
      </p:grpSp>
      <p:cxnSp>
        <p:nvCxnSpPr>
          <p:cNvPr id="85" name="직선 화살표 연결선 84"/>
          <p:cNvCxnSpPr/>
          <p:nvPr/>
        </p:nvCxnSpPr>
        <p:spPr>
          <a:xfrm>
            <a:off x="2590138" y="3819104"/>
            <a:ext cx="611049" cy="0"/>
          </a:xfrm>
          <a:prstGeom prst="straightConnector1">
            <a:avLst/>
          </a:prstGeom>
          <a:ln w="28575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10"/>
          <p:cNvSpPr txBox="1">
            <a:spLocks noChangeArrowheads="1"/>
          </p:cNvSpPr>
          <p:nvPr/>
        </p:nvSpPr>
        <p:spPr bwMode="auto">
          <a:xfrm>
            <a:off x="3307918" y="4257413"/>
            <a:ext cx="7233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파일변환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4196114" y="3819104"/>
            <a:ext cx="611049" cy="0"/>
          </a:xfrm>
          <a:prstGeom prst="straightConnector1">
            <a:avLst/>
          </a:prstGeom>
          <a:ln w="28575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10"/>
          <p:cNvSpPr txBox="1">
            <a:spLocks noChangeArrowheads="1"/>
          </p:cNvSpPr>
          <p:nvPr/>
        </p:nvSpPr>
        <p:spPr bwMode="auto">
          <a:xfrm>
            <a:off x="1695230" y="4257413"/>
            <a:ext cx="7233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파일생성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文本框 10"/>
          <p:cNvSpPr txBox="1">
            <a:spLocks noChangeArrowheads="1"/>
          </p:cNvSpPr>
          <p:nvPr/>
        </p:nvSpPr>
        <p:spPr bwMode="auto">
          <a:xfrm>
            <a:off x="6507892" y="4257413"/>
            <a:ext cx="8073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저장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5802091" y="3819104"/>
            <a:ext cx="611049" cy="0"/>
          </a:xfrm>
          <a:prstGeom prst="straightConnector1">
            <a:avLst/>
          </a:prstGeom>
          <a:ln w="28575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10"/>
          <p:cNvSpPr txBox="1">
            <a:spLocks noChangeArrowheads="1"/>
          </p:cNvSpPr>
          <p:nvPr/>
        </p:nvSpPr>
        <p:spPr bwMode="auto">
          <a:xfrm>
            <a:off x="4920606" y="4257413"/>
            <a:ext cx="7233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10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파일정제</a:t>
            </a:r>
            <a:endParaRPr lang="zh-CN" altLang="en-US" sz="10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7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2.3 CAD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형상의 데이터 </a:t>
            </a:r>
            <a:r>
              <a:rPr lang="ko-KR" altLang="en-US" sz="2000" b="1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선정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초기 </a:t>
            </a:r>
            <a:r>
              <a:rPr lang="en-US" altLang="ko-KR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CATPart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파일 분석을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의뢰하였으며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파일분석은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IGES – STL – UDM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으로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파일포멧이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변하였으며 최종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으로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데이터를 진행하여 분석하고있습니다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7" name="文本框 10">
            <a:extLst>
              <a:ext uri="{FF2B5EF4-FFF2-40B4-BE49-F238E27FC236}">
                <a16:creationId xmlns:a16="http://schemas.microsoft.com/office/drawing/2014/main" xmlns="" id="{FD8490ED-409A-4DD5-A793-6C606963C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4" y="3564828"/>
            <a:ext cx="217862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IGES 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포멧은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읽을 수 있으나 예측이나 학습에는 적합하지 않는 데이터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포멧으로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사용하지 않음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文本框 10">
            <a:extLst>
              <a:ext uri="{FF2B5EF4-FFF2-40B4-BE49-F238E27FC236}">
                <a16:creationId xmlns:a16="http://schemas.microsoft.com/office/drawing/2014/main" xmlns="" id="{7744F790-7EE0-4D46-8461-572294B12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457" y="3564828"/>
            <a:ext cx="245364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STL 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포멧은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좌표로 구성된 단순한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파일포멧으로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데이터의 분석과 데이터 학습이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가능할것으로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판단하였으나 데이터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유일한 값을 확인 할 수 없어서 사용불가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文本框 10">
            <a:extLst>
              <a:ext uri="{FF2B5EF4-FFF2-40B4-BE49-F238E27FC236}">
                <a16:creationId xmlns:a16="http://schemas.microsoft.com/office/drawing/2014/main" xmlns="" id="{BE21140E-115F-4291-95D7-D5B8477A3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124" y="3564828"/>
            <a:ext cx="25319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 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 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포멧은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STL</a:t>
            </a:r>
            <a:r>
              <a:rPr lang="ko-KR" altLang="en-US" sz="11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파일포멧과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다르게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로 구성되어 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유일한 값을 확인할 수 있어서 형상의 해석 전</a:t>
            </a:r>
            <a:r>
              <a:rPr lang="en-US" altLang="ko-KR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11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후의 변형된 좌표를 식별할 수 있어서 현재 사용 중</a:t>
            </a:r>
            <a:endParaRPr lang="en-US" altLang="ko-KR" sz="11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5075" y="1266348"/>
            <a:ext cx="2572765" cy="2233106"/>
            <a:chOff x="541275" y="1236534"/>
            <a:chExt cx="2572765" cy="223310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58E742F9-2AB1-4F29-AFB1-A37CE3CD3F08}"/>
                </a:ext>
              </a:extLst>
            </p:cNvPr>
            <p:cNvSpPr/>
            <p:nvPr/>
          </p:nvSpPr>
          <p:spPr>
            <a:xfrm>
              <a:off x="541275" y="1236534"/>
              <a:ext cx="2572765" cy="2233106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AC8A65C5-044B-4F17-B923-11C4B8704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309" y="1398480"/>
              <a:ext cx="2334697" cy="190921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grpSp>
        <p:nvGrpSpPr>
          <p:cNvPr id="5" name="그룹 4"/>
          <p:cNvGrpSpPr/>
          <p:nvPr/>
        </p:nvGrpSpPr>
        <p:grpSpPr>
          <a:xfrm>
            <a:off x="3301021" y="1261268"/>
            <a:ext cx="2572765" cy="2233106"/>
            <a:chOff x="3298894" y="1261268"/>
            <a:chExt cx="2572765" cy="223310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58E742F9-2AB1-4F29-AFB1-A37CE3CD3F08}"/>
                </a:ext>
              </a:extLst>
            </p:cNvPr>
            <p:cNvSpPr/>
            <p:nvPr/>
          </p:nvSpPr>
          <p:spPr>
            <a:xfrm>
              <a:off x="3298894" y="1261268"/>
              <a:ext cx="2572765" cy="2233106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EB1C5806-41C0-4AFF-A563-AB67161E3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24840"/>
            <a:stretch/>
          </p:blipFill>
          <p:spPr>
            <a:xfrm>
              <a:off x="3586104" y="1372769"/>
              <a:ext cx="1998345" cy="201010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7" name="직사각형 6"/>
          <p:cNvSpPr/>
          <p:nvPr/>
        </p:nvSpPr>
        <p:spPr>
          <a:xfrm>
            <a:off x="3586104" y="2053016"/>
            <a:ext cx="1998345" cy="568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1024" y="2827343"/>
            <a:ext cx="401072" cy="20005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endParaRPr lang="ko-KR" altLang="en-US" sz="700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2" name="직선 화살표 연결선 11"/>
          <p:cNvCxnSpPr>
            <a:stCxn id="8" idx="0"/>
          </p:cNvCxnSpPr>
          <p:nvPr/>
        </p:nvCxnSpPr>
        <p:spPr>
          <a:xfrm flipV="1">
            <a:off x="4981560" y="2621977"/>
            <a:ext cx="52722" cy="205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83DEC393-F5D3-48BE-83D7-E25B9FC0FA8A}"/>
              </a:ext>
            </a:extLst>
          </p:cNvPr>
          <p:cNvGrpSpPr/>
          <p:nvPr/>
        </p:nvGrpSpPr>
        <p:grpSpPr>
          <a:xfrm>
            <a:off x="3074531" y="2322416"/>
            <a:ext cx="208243" cy="166973"/>
            <a:chOff x="2293218" y="2256673"/>
            <a:chExt cx="291540" cy="233762"/>
          </a:xfrm>
        </p:grpSpPr>
        <p:sp>
          <p:nvSpPr>
            <p:cNvPr id="39" name="Google Shape;409;p13">
              <a:extLst>
                <a:ext uri="{FF2B5EF4-FFF2-40B4-BE49-F238E27FC236}">
                  <a16:creationId xmlns:a16="http://schemas.microsoft.com/office/drawing/2014/main" xmlns="" id="{98EA15F7-AAA8-4263-88ED-4C8F294D9F7B}"/>
                </a:ext>
              </a:extLst>
            </p:cNvPr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0" name="Google Shape;410;p13">
              <a:extLst>
                <a:ext uri="{FF2B5EF4-FFF2-40B4-BE49-F238E27FC236}">
                  <a16:creationId xmlns:a16="http://schemas.microsoft.com/office/drawing/2014/main" xmlns="" id="{2B271A9D-B366-4306-87C0-1397BADF10CD}"/>
                </a:ext>
              </a:extLst>
            </p:cNvPr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1" name="Google Shape;411;p13">
              <a:extLst>
                <a:ext uri="{FF2B5EF4-FFF2-40B4-BE49-F238E27FC236}">
                  <a16:creationId xmlns:a16="http://schemas.microsoft.com/office/drawing/2014/main" xmlns="" id="{FCB743B1-08F2-438D-A3CA-D6026EB7EC8B}"/>
                </a:ext>
              </a:extLst>
            </p:cNvPr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930489" y="1261268"/>
            <a:ext cx="2779244" cy="2233106"/>
            <a:chOff x="5930489" y="1261268"/>
            <a:chExt cx="2779244" cy="2233106"/>
          </a:xfrm>
        </p:grpSpPr>
        <p:grpSp>
          <p:nvGrpSpPr>
            <p:cNvPr id="6" name="그룹 5"/>
            <p:cNvGrpSpPr/>
            <p:nvPr/>
          </p:nvGrpSpPr>
          <p:grpSpPr>
            <a:xfrm>
              <a:off x="6136968" y="1261268"/>
              <a:ext cx="2572765" cy="2233106"/>
              <a:chOff x="6248728" y="1261268"/>
              <a:chExt cx="2572765" cy="223310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58E742F9-2AB1-4F29-AFB1-A37CE3CD3F08}"/>
                  </a:ext>
                </a:extLst>
              </p:cNvPr>
              <p:cNvSpPr/>
              <p:nvPr/>
            </p:nvSpPr>
            <p:spPr>
              <a:xfrm>
                <a:off x="6248728" y="1261268"/>
                <a:ext cx="2572765" cy="2233106"/>
              </a:xfrm>
              <a:prstGeom prst="rect">
                <a:avLst/>
              </a:prstGeom>
              <a:gradFill>
                <a:gsLst>
                  <a:gs pos="36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xmlns="" id="{072BD9BB-F9DE-49F3-B3FE-F12B65FDD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5326" y="1615024"/>
                <a:ext cx="2419569" cy="152559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  <p:sp>
          <p:nvSpPr>
            <p:cNvPr id="20" name="직사각형 19"/>
            <p:cNvSpPr/>
            <p:nvPr/>
          </p:nvSpPr>
          <p:spPr>
            <a:xfrm>
              <a:off x="6213566" y="2413696"/>
              <a:ext cx="1492794" cy="121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204876" y="2136135"/>
              <a:ext cx="2382864" cy="121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23134" y="2627288"/>
              <a:ext cx="519694" cy="200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rgbClr val="FF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Element</a:t>
              </a:r>
              <a:endParaRPr lang="ko-KR" altLang="en-US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2173" y="1743569"/>
              <a:ext cx="401072" cy="200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rgbClr val="FF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Node</a:t>
              </a:r>
              <a:endParaRPr lang="ko-KR" altLang="en-US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19" name="직선 화살표 연결선 18"/>
            <p:cNvCxnSpPr>
              <a:stCxn id="29" idx="2"/>
            </p:cNvCxnSpPr>
            <p:nvPr/>
          </p:nvCxnSpPr>
          <p:spPr>
            <a:xfrm flipH="1">
              <a:off x="8056882" y="1943624"/>
              <a:ext cx="65827" cy="1925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28" idx="1"/>
              <a:endCxn id="20" idx="3"/>
            </p:cNvCxnSpPr>
            <p:nvPr/>
          </p:nvCxnSpPr>
          <p:spPr>
            <a:xfrm flipH="1" flipV="1">
              <a:off x="7706360" y="2474308"/>
              <a:ext cx="116774" cy="25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83DEC393-F5D3-48BE-83D7-E25B9FC0FA8A}"/>
                </a:ext>
              </a:extLst>
            </p:cNvPr>
            <p:cNvGrpSpPr/>
            <p:nvPr/>
          </p:nvGrpSpPr>
          <p:grpSpPr>
            <a:xfrm>
              <a:off x="5930489" y="2322416"/>
              <a:ext cx="208243" cy="166973"/>
              <a:chOff x="2293218" y="2256673"/>
              <a:chExt cx="291540" cy="233762"/>
            </a:xfrm>
          </p:grpSpPr>
          <p:sp>
            <p:nvSpPr>
              <p:cNvPr id="43" name="Google Shape;409;p13">
                <a:extLst>
                  <a:ext uri="{FF2B5EF4-FFF2-40B4-BE49-F238E27FC236}">
                    <a16:creationId xmlns:a16="http://schemas.microsoft.com/office/drawing/2014/main" xmlns="" id="{98EA15F7-AAA8-4263-88ED-4C8F294D9F7B}"/>
                  </a:ext>
                </a:extLst>
              </p:cNvPr>
              <p:cNvSpPr/>
              <p:nvPr/>
            </p:nvSpPr>
            <p:spPr>
              <a:xfrm rot="16200000">
                <a:off x="2254258" y="2295633"/>
                <a:ext cx="233762" cy="1558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sz="1486" dirty="0">
                  <a:solidFill>
                    <a:schemeClr val="lt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Calibri"/>
                </a:endParaRPr>
              </a:p>
            </p:txBody>
          </p:sp>
          <p:sp>
            <p:nvSpPr>
              <p:cNvPr id="44" name="Google Shape;410;p13">
                <a:extLst>
                  <a:ext uri="{FF2B5EF4-FFF2-40B4-BE49-F238E27FC236}">
                    <a16:creationId xmlns:a16="http://schemas.microsoft.com/office/drawing/2014/main" xmlns="" id="{2B271A9D-B366-4306-87C0-1397BADF10CD}"/>
                  </a:ext>
                </a:extLst>
              </p:cNvPr>
              <p:cNvSpPr/>
              <p:nvPr/>
            </p:nvSpPr>
            <p:spPr>
              <a:xfrm rot="16200000">
                <a:off x="2322107" y="2295633"/>
                <a:ext cx="233762" cy="1558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4901"/>
                </a:srgbClr>
              </a:solidFill>
              <a:ln>
                <a:noFill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sz="1486" dirty="0">
                  <a:solidFill>
                    <a:schemeClr val="lt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Calibri"/>
                </a:endParaRPr>
              </a:p>
            </p:txBody>
          </p:sp>
          <p:sp>
            <p:nvSpPr>
              <p:cNvPr id="45" name="Google Shape;411;p13">
                <a:extLst>
                  <a:ext uri="{FF2B5EF4-FFF2-40B4-BE49-F238E27FC236}">
                    <a16:creationId xmlns:a16="http://schemas.microsoft.com/office/drawing/2014/main" xmlns="" id="{FCB743B1-08F2-438D-A3CA-D6026EB7EC8B}"/>
                  </a:ext>
                </a:extLst>
              </p:cNvPr>
              <p:cNvSpPr/>
              <p:nvPr/>
            </p:nvSpPr>
            <p:spPr>
              <a:xfrm rot="16200000">
                <a:off x="2389956" y="2295633"/>
                <a:ext cx="233762" cy="1558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txBody>
              <a:bodyPr spcFirstLastPara="1" wrap="square" lIns="73795" tIns="36888" rIns="73795" bIns="36888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sz="1486" dirty="0">
                  <a:solidFill>
                    <a:schemeClr val="lt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65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81649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2.4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수집 및 전처리 이슈</a:t>
            </a:r>
            <a:endParaRPr lang="ko-KR" altLang="en-US" sz="2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기존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STL 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파일은 좌표 값만 저장하는 데이터로서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형상의 해석 전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후의 좌표를 구분할 </a:t>
            </a:r>
            <a:r>
              <a:rPr lang="ko-KR" altLang="en-US" sz="12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노드를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판별할 수 없음</a:t>
            </a:r>
            <a:endParaRPr lang="en-US" altLang="ko-KR" sz="12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의 경우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번호가 해석 전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후가 되어도 변하지 않는 값이기 때문에 좌표를 식별이 가능해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타입으로 변경</a:t>
            </a:r>
          </a:p>
        </p:txBody>
      </p:sp>
      <p:pic>
        <p:nvPicPr>
          <p:cNvPr id="119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27112" r="6800" b="9134"/>
          <a:stretch/>
        </p:blipFill>
        <p:spPr bwMode="auto">
          <a:xfrm>
            <a:off x="6462866" y="2756628"/>
            <a:ext cx="2160624" cy="114472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28385" r="5194" b="7318"/>
          <a:stretch/>
        </p:blipFill>
        <p:spPr bwMode="auto">
          <a:xfrm>
            <a:off x="6461305" y="1471830"/>
            <a:ext cx="2163746" cy="115448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직사각형 121"/>
          <p:cNvSpPr/>
          <p:nvPr/>
        </p:nvSpPr>
        <p:spPr>
          <a:xfrm>
            <a:off x="6463395" y="4034719"/>
            <a:ext cx="215956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STL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경우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전 후의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Number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가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변화되어 식별이 불가능 하지만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UDM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경우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값이 존재하며 해석 전 후의 변화에도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UDM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값은 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</a:t>
            </a:r>
            <a:r>
              <a:rPr lang="ko-KR" altLang="en-US" sz="825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유일값으로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식별이 가능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94161" y="1346459"/>
            <a:ext cx="4043474" cy="1528525"/>
            <a:chOff x="2194375" y="1424829"/>
            <a:chExt cx="4043474" cy="1528525"/>
          </a:xfrm>
        </p:grpSpPr>
        <p:grpSp>
          <p:nvGrpSpPr>
            <p:cNvPr id="123" name="그룹 122"/>
            <p:cNvGrpSpPr/>
            <p:nvPr/>
          </p:nvGrpSpPr>
          <p:grpSpPr>
            <a:xfrm>
              <a:off x="4600423" y="1424829"/>
              <a:ext cx="1637426" cy="1227548"/>
              <a:chOff x="603170" y="3489704"/>
              <a:chExt cx="2338955" cy="1797127"/>
            </a:xfrm>
          </p:grpSpPr>
          <p:sp>
            <p:nvSpPr>
              <p:cNvPr id="124" name="이등변 삼각형 123"/>
              <p:cNvSpPr/>
              <p:nvPr/>
            </p:nvSpPr>
            <p:spPr>
              <a:xfrm rot="12839294">
                <a:off x="736694" y="4272819"/>
                <a:ext cx="1359408" cy="816864"/>
              </a:xfrm>
              <a:prstGeom prst="triangle">
                <a:avLst>
                  <a:gd name="adj" fmla="val 9173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001093" y="3489704"/>
                <a:ext cx="859128" cy="591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2096.44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91.0792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792.591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603170" y="4695439"/>
                <a:ext cx="859128" cy="591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2099.25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89.5395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-792.6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082997" y="4210755"/>
                <a:ext cx="859128" cy="591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2096.07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88.0903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-792.63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128" name="그룹 127"/>
            <p:cNvGrpSpPr/>
            <p:nvPr/>
          </p:nvGrpSpPr>
          <p:grpSpPr>
            <a:xfrm>
              <a:off x="2194375" y="1447495"/>
              <a:ext cx="1300355" cy="1505859"/>
              <a:chOff x="706833" y="1276293"/>
              <a:chExt cx="1857471" cy="2204575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706833" y="1276293"/>
                <a:ext cx="1857471" cy="1913546"/>
                <a:chOff x="4608992" y="1932514"/>
                <a:chExt cx="1857471" cy="1913546"/>
              </a:xfrm>
            </p:grpSpPr>
            <p:pic>
              <p:nvPicPr>
                <p:cNvPr id="131" name="그림 13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08992" y="1932514"/>
                  <a:ext cx="1857471" cy="1847006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sp>
              <p:nvSpPr>
                <p:cNvPr id="132" name="직사각형 131"/>
                <p:cNvSpPr/>
                <p:nvPr/>
              </p:nvSpPr>
              <p:spPr>
                <a:xfrm>
                  <a:off x="5346010" y="3459496"/>
                  <a:ext cx="398882" cy="3865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825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…</a:t>
                  </a:r>
                </a:p>
              </p:txBody>
            </p:sp>
          </p:grpSp>
          <p:sp>
            <p:nvSpPr>
              <p:cNvPr id="130" name="직사각형 129"/>
              <p:cNvSpPr/>
              <p:nvPr/>
            </p:nvSpPr>
            <p:spPr>
              <a:xfrm>
                <a:off x="937299" y="3094304"/>
                <a:ext cx="1518585" cy="386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STL </a:t>
                </a:r>
                <a:r>
                  <a:rPr lang="ko-KR" altLang="en-US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 </a:t>
                </a: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Sample</a:t>
                </a:r>
                <a:endPara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cxnSp>
          <p:nvCxnSpPr>
            <p:cNvPr id="133" name="직선 화살표 연결선 132"/>
            <p:cNvCxnSpPr/>
            <p:nvPr/>
          </p:nvCxnSpPr>
          <p:spPr>
            <a:xfrm flipV="1">
              <a:off x="3246565" y="1598270"/>
              <a:ext cx="1632431" cy="3679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endCxn id="127" idx="1"/>
            </p:cNvCxnSpPr>
            <p:nvPr/>
          </p:nvCxnSpPr>
          <p:spPr>
            <a:xfrm>
              <a:off x="3176176" y="2021073"/>
              <a:ext cx="2460226" cy="982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>
              <a:off x="3246565" y="2073788"/>
              <a:ext cx="1353857" cy="3480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286898" y="3332287"/>
            <a:ext cx="5491517" cy="1455898"/>
            <a:chOff x="1995613" y="3139928"/>
            <a:chExt cx="5491517" cy="1455898"/>
          </a:xfrm>
        </p:grpSpPr>
        <p:grpSp>
          <p:nvGrpSpPr>
            <p:cNvPr id="136" name="그룹 135"/>
            <p:cNvGrpSpPr/>
            <p:nvPr/>
          </p:nvGrpSpPr>
          <p:grpSpPr>
            <a:xfrm>
              <a:off x="4280574" y="3139928"/>
              <a:ext cx="2080762" cy="1302596"/>
              <a:chOff x="5127461" y="3759289"/>
              <a:chExt cx="2960522" cy="1907780"/>
            </a:xfrm>
          </p:grpSpPr>
          <p:sp>
            <p:nvSpPr>
              <p:cNvPr id="137" name="이등변 삼각형 136"/>
              <p:cNvSpPr/>
              <p:nvPr/>
            </p:nvSpPr>
            <p:spPr>
              <a:xfrm rot="12839294">
                <a:off x="5621419" y="4423571"/>
                <a:ext cx="1359408" cy="816864"/>
              </a:xfrm>
              <a:prstGeom prst="triangle">
                <a:avLst>
                  <a:gd name="adj" fmla="val 9173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5239326" y="5075434"/>
                <a:ext cx="990307" cy="59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9.128815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3.625045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-7.661941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5857968" y="3870817"/>
                <a:ext cx="1081538" cy="287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00B05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No 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1163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5127461" y="4882399"/>
                <a:ext cx="1019957" cy="287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>
                    <a:solidFill>
                      <a:srgbClr val="00B05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No 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1164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7006445" y="4832003"/>
                <a:ext cx="1081538" cy="287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00B05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No 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1135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grpSp>
            <p:nvGrpSpPr>
              <p:cNvPr id="142" name="그룹 141"/>
              <p:cNvGrpSpPr/>
              <p:nvPr/>
            </p:nvGrpSpPr>
            <p:grpSpPr>
              <a:xfrm>
                <a:off x="5272224" y="4341920"/>
                <a:ext cx="1132313" cy="540923"/>
                <a:chOff x="5374741" y="4343487"/>
                <a:chExt cx="1132313" cy="540923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374741" y="4498544"/>
                  <a:ext cx="921884" cy="287366"/>
                </a:xfrm>
                <a:prstGeom prst="rect">
                  <a:avLst/>
                </a:prstGeom>
                <a:solidFill>
                  <a:srgbClr val="F1F1EF"/>
                </a:solidFill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675" dirty="0">
                      <a:solidFill>
                        <a:srgbClr val="00B05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Element No</a:t>
                  </a:r>
                  <a:endParaRPr lang="ko-KR" altLang="en-US" sz="675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045883" y="4343487"/>
                  <a:ext cx="461171" cy="5409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8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8</a:t>
                  </a:r>
                  <a:endParaRPr lang="ko-KR" altLang="en-US" sz="18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</p:grpSp>
          <p:sp>
            <p:nvSpPr>
              <p:cNvPr id="143" name="TextBox 142"/>
              <p:cNvSpPr txBox="1"/>
              <p:nvPr/>
            </p:nvSpPr>
            <p:spPr>
              <a:xfrm>
                <a:off x="6741005" y="3759289"/>
                <a:ext cx="990308" cy="59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1.043996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3.727024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-7.647474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7093023" y="5031605"/>
                <a:ext cx="990308" cy="59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X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6.517755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Y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4.476255</a:t>
                </a:r>
              </a:p>
              <a:p>
                <a:r>
                  <a:rPr lang="en-US" altLang="ko-KR" sz="675" dirty="0">
                    <a:solidFill>
                      <a:srgbClr val="FF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Z</a:t>
                </a:r>
                <a:r>
                  <a:rPr lang="en-US" altLang="ko-KR" sz="67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 -8.044676</a:t>
                </a:r>
                <a:endParaRPr lang="ko-KR" altLang="en-US" sz="67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>
              <a:off x="1995613" y="3265398"/>
              <a:ext cx="1777316" cy="1330428"/>
              <a:chOff x="730151" y="3867126"/>
              <a:chExt cx="2528777" cy="1948543"/>
            </a:xfrm>
          </p:grpSpPr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151" y="3867126"/>
                <a:ext cx="2528777" cy="1553237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9" name="직사각형 148"/>
              <p:cNvSpPr/>
              <p:nvPr/>
            </p:nvSpPr>
            <p:spPr>
              <a:xfrm>
                <a:off x="1240967" y="5428946"/>
                <a:ext cx="1601552" cy="386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UDM </a:t>
                </a:r>
                <a:r>
                  <a:rPr lang="ko-KR" altLang="en-US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 </a:t>
                </a:r>
                <a:r>
                  <a:rPr lang="en-US" altLang="ko-KR" sz="825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Sample</a:t>
                </a:r>
                <a:endPara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150" name="직사각형 149"/>
            <p:cNvSpPr/>
            <p:nvPr/>
          </p:nvSpPr>
          <p:spPr>
            <a:xfrm>
              <a:off x="6396767" y="3570598"/>
              <a:ext cx="1090363" cy="663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Element </a:t>
              </a:r>
              <a:r>
                <a: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번호와 </a:t>
              </a:r>
              <a:endPara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Node</a:t>
              </a:r>
              <a:r>
                <a: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번호로</a:t>
              </a:r>
              <a:endPara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25" dirty="0" err="1">
                  <a:latin typeface="Rix고딕 B" panose="02020603020101020101" pitchFamily="18" charset="-127"/>
                  <a:ea typeface="Rix고딕 B" panose="02020603020101020101" pitchFamily="18" charset="-127"/>
                </a:rPr>
                <a:t>유일값이</a:t>
              </a:r>
              <a:r>
                <a:rPr lang="ko-KR" altLang="en-US" sz="825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식별이 가능</a:t>
              </a:r>
              <a:endPara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151" name="직선 화살표 연결선 150"/>
            <p:cNvCxnSpPr>
              <a:endCxn id="145" idx="1"/>
            </p:cNvCxnSpPr>
            <p:nvPr/>
          </p:nvCxnSpPr>
          <p:spPr>
            <a:xfrm flipV="1">
              <a:off x="3125044" y="3741711"/>
              <a:ext cx="1257276" cy="348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/>
            <p:cNvCxnSpPr>
              <a:endCxn id="139" idx="1"/>
            </p:cNvCxnSpPr>
            <p:nvPr/>
          </p:nvCxnSpPr>
          <p:spPr>
            <a:xfrm>
              <a:off x="3812240" y="3265400"/>
              <a:ext cx="981762" cy="487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직사각형 152"/>
          <p:cNvSpPr/>
          <p:nvPr/>
        </p:nvSpPr>
        <p:spPr>
          <a:xfrm>
            <a:off x="4563048" y="1663034"/>
            <a:ext cx="1534689" cy="66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STL 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데이터는 좌표의 합으로만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구성되어 있어서  해석 전</a:t>
            </a:r>
            <a:r>
              <a:rPr lang="en-US" altLang="ko-KR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-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후를 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확인할 수 있는 </a:t>
            </a:r>
            <a:r>
              <a:rPr lang="ko-KR" altLang="en-US" sz="825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유일값이</a:t>
            </a:r>
            <a:r>
              <a:rPr lang="ko-KR" altLang="en-US" sz="825" dirty="0">
                <a:latin typeface="Rix고딕 B" panose="02020603020101020101" pitchFamily="18" charset="-127"/>
                <a:ea typeface="Rix고딕 B" panose="02020603020101020101" pitchFamily="18" charset="-127"/>
              </a:rPr>
              <a:t> 없음</a:t>
            </a:r>
            <a:endParaRPr lang="en-US" altLang="ko-KR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54" name="꺾인 연결선 153"/>
          <p:cNvCxnSpPr/>
          <p:nvPr/>
        </p:nvCxnSpPr>
        <p:spPr>
          <a:xfrm>
            <a:off x="8046867" y="2086588"/>
            <a:ext cx="56068" cy="1269784"/>
          </a:xfrm>
          <a:prstGeom prst="bentConnector3">
            <a:avLst>
              <a:gd name="adj1" fmla="val 54849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99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81649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2.5 UDM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정제 및 전처리</a:t>
            </a:r>
            <a:endParaRPr lang="ko-KR" altLang="en-US" sz="2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 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데이터의 구조는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Element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집합과 </a:t>
            </a:r>
            <a:r>
              <a:rPr lang="en-US" altLang="ko-KR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Node</a:t>
            </a:r>
            <a:r>
              <a:rPr lang="ko-KR" altLang="en-US" sz="12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집합이 같이 있는 파일구조로 각 부분을 나누어서 다시 합치는 작업을 수행</a:t>
            </a: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39" y="1187576"/>
            <a:ext cx="2829926" cy="492917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sp>
        <p:nvSpPr>
          <p:cNvPr id="99" name="직사각형 98"/>
          <p:cNvSpPr/>
          <p:nvPr/>
        </p:nvSpPr>
        <p:spPr>
          <a:xfrm>
            <a:off x="5931353" y="1500776"/>
            <a:ext cx="2803208" cy="849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00" name="꺾인 연결선 99"/>
          <p:cNvCxnSpPr/>
          <p:nvPr/>
        </p:nvCxnSpPr>
        <p:spPr>
          <a:xfrm rot="16200000" flipH="1">
            <a:off x="5399784" y="1006794"/>
            <a:ext cx="279415" cy="793484"/>
          </a:xfrm>
          <a:prstGeom prst="bentConnector4">
            <a:avLst>
              <a:gd name="adj1" fmla="val -43361"/>
              <a:gd name="adj2" fmla="val 662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0" y="1236643"/>
            <a:ext cx="1991849" cy="443851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cxnSp>
        <p:nvCxnSpPr>
          <p:cNvPr id="103" name="직선 화살표 연결선 102"/>
          <p:cNvCxnSpPr/>
          <p:nvPr/>
        </p:nvCxnSpPr>
        <p:spPr>
          <a:xfrm>
            <a:off x="5356312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3826934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4835387" y="1959393"/>
            <a:ext cx="65594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3469382" y="1959393"/>
            <a:ext cx="793807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번호</a:t>
            </a:r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7424650" y="1664289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7223856" y="1959393"/>
            <a:ext cx="4331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X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5936396" y="1959393"/>
            <a:ext cx="65594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 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번호</a:t>
            </a:r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6244866" y="1659716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7951039" y="1664290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7752047" y="1959393"/>
            <a:ext cx="4299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Y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</a:t>
            </a:r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8475618" y="1664289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8276626" y="1959393"/>
            <a:ext cx="4267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Z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072BD9BB-F9DE-49F3-B3FE-F12B65FDD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11" y="1155815"/>
            <a:ext cx="2419569" cy="15255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1" name="직사각형 70"/>
          <p:cNvSpPr/>
          <p:nvPr/>
        </p:nvSpPr>
        <p:spPr>
          <a:xfrm>
            <a:off x="533510" y="1833714"/>
            <a:ext cx="1516353" cy="788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24821" y="1200778"/>
            <a:ext cx="2382864" cy="597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223463" y="2168079"/>
            <a:ext cx="519694" cy="20005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endParaRPr lang="ko-KR" altLang="en-US" sz="700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824765" y="1933455"/>
            <a:ext cx="401072" cy="20005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endParaRPr lang="ko-KR" altLang="en-US" sz="700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79" name="직선 화살표 연결선 78"/>
          <p:cNvCxnSpPr>
            <a:stCxn id="76" idx="1"/>
          </p:cNvCxnSpPr>
          <p:nvPr/>
        </p:nvCxnSpPr>
        <p:spPr>
          <a:xfrm flipH="1" flipV="1">
            <a:off x="2482757" y="1798149"/>
            <a:ext cx="342008" cy="235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1"/>
            <a:endCxn id="71" idx="3"/>
          </p:cNvCxnSpPr>
          <p:nvPr/>
        </p:nvCxnSpPr>
        <p:spPr>
          <a:xfrm flipH="1" flipV="1">
            <a:off x="2049863" y="2228167"/>
            <a:ext cx="173600" cy="39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67696" y="2730623"/>
            <a:ext cx="26638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UDM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데이터의 데이터 구조는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TRI3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명칭의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집합과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집합으로 이루어짐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646341" y="2275500"/>
            <a:ext cx="17699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부분의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추출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6408260" y="2275500"/>
            <a:ext cx="20327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Node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집합 부분의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X,Y,Z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좌표 추출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24656" y="1263829"/>
            <a:ext cx="206198" cy="765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4901354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>
            <a:off x="5139076" y="1655144"/>
            <a:ext cx="3810" cy="25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>
            <a:extLst>
              <a:ext uri="{FF2B5EF4-FFF2-40B4-BE49-F238E27FC236}">
                <a16:creationId xmlns:a16="http://schemas.microsoft.com/office/drawing/2014/main" xmlns="" id="{83DEC393-F5D3-48BE-83D7-E25B9FC0FA8A}"/>
              </a:ext>
            </a:extLst>
          </p:cNvPr>
          <p:cNvGrpSpPr/>
          <p:nvPr/>
        </p:nvGrpSpPr>
        <p:grpSpPr>
          <a:xfrm rot="5400000">
            <a:off x="5901304" y="2751258"/>
            <a:ext cx="208243" cy="166973"/>
            <a:chOff x="2293218" y="2256673"/>
            <a:chExt cx="291540" cy="233762"/>
          </a:xfrm>
        </p:grpSpPr>
        <p:sp>
          <p:nvSpPr>
            <p:cNvPr id="157" name="Google Shape;409;p13">
              <a:extLst>
                <a:ext uri="{FF2B5EF4-FFF2-40B4-BE49-F238E27FC236}">
                  <a16:creationId xmlns:a16="http://schemas.microsoft.com/office/drawing/2014/main" xmlns="" id="{98EA15F7-AAA8-4263-88ED-4C8F294D9F7B}"/>
                </a:ext>
              </a:extLst>
            </p:cNvPr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58" name="Google Shape;410;p13">
              <a:extLst>
                <a:ext uri="{FF2B5EF4-FFF2-40B4-BE49-F238E27FC236}">
                  <a16:creationId xmlns:a16="http://schemas.microsoft.com/office/drawing/2014/main" xmlns="" id="{2B271A9D-B366-4306-87C0-1397BADF10CD}"/>
                </a:ext>
              </a:extLst>
            </p:cNvPr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59" name="Google Shape;411;p13">
              <a:extLst>
                <a:ext uri="{FF2B5EF4-FFF2-40B4-BE49-F238E27FC236}">
                  <a16:creationId xmlns:a16="http://schemas.microsoft.com/office/drawing/2014/main" xmlns="" id="{FCB743B1-08F2-438D-A3CA-D6026EB7EC8B}"/>
                </a:ext>
              </a:extLst>
            </p:cNvPr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535380" y="3103383"/>
            <a:ext cx="5186240" cy="1615932"/>
            <a:chOff x="3535380" y="2879863"/>
            <a:chExt cx="5186240" cy="1615932"/>
          </a:xfrm>
        </p:grpSpPr>
        <p:sp>
          <p:nvSpPr>
            <p:cNvPr id="15" name="직사각형 14"/>
            <p:cNvSpPr/>
            <p:nvPr/>
          </p:nvSpPr>
          <p:spPr>
            <a:xfrm>
              <a:off x="3842500" y="4195713"/>
              <a:ext cx="4572000" cy="3000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Element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집합의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Node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번호와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Node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집합의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X,Y,Z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좌표를 매칭하여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CAD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형상데이터를 구성</a:t>
              </a:r>
              <a:endPara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5380" y="2879863"/>
              <a:ext cx="5186240" cy="127118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590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2.6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수집 현황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2059" y="700631"/>
            <a:ext cx="180209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스킨 데이터 수집 프로세스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88838" y="2607905"/>
            <a:ext cx="3103735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수집 현황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(8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월 중순까지 수집 예정 데이터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59988" y="1031625"/>
            <a:ext cx="7584880" cy="1700814"/>
            <a:chOff x="586836" y="1168481"/>
            <a:chExt cx="7584880" cy="1700814"/>
          </a:xfrm>
        </p:grpSpPr>
        <p:grpSp>
          <p:nvGrpSpPr>
            <p:cNvPr id="69" name="그룹 68"/>
            <p:cNvGrpSpPr/>
            <p:nvPr/>
          </p:nvGrpSpPr>
          <p:grpSpPr>
            <a:xfrm rot="16200000">
              <a:off x="2468516" y="1589635"/>
              <a:ext cx="284749" cy="265035"/>
              <a:chOff x="-1499146" y="3153951"/>
              <a:chExt cx="381663" cy="475994"/>
            </a:xfrm>
          </p:grpSpPr>
          <p:sp>
            <p:nvSpPr>
              <p:cNvPr id="72" name="아래쪽 화살표 71"/>
              <p:cNvSpPr/>
              <p:nvPr/>
            </p:nvSpPr>
            <p:spPr>
              <a:xfrm>
                <a:off x="-1499146" y="3153951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6" name="아래쪽 화살표 85"/>
              <p:cNvSpPr/>
              <p:nvPr/>
            </p:nvSpPr>
            <p:spPr>
              <a:xfrm>
                <a:off x="-1499146" y="3264727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95" name="아래쪽 화살표 94"/>
              <p:cNvSpPr/>
              <p:nvPr/>
            </p:nvSpPr>
            <p:spPr>
              <a:xfrm>
                <a:off x="-1499146" y="3375503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96" name="직사각형 95"/>
            <p:cNvSpPr/>
            <p:nvPr/>
          </p:nvSpPr>
          <p:spPr>
            <a:xfrm>
              <a:off x="845338" y="2360503"/>
              <a:ext cx="10789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설계 </a:t>
              </a:r>
              <a:r>
                <a:rPr lang="en-US" altLang="ko-KR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DATA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074859" y="2360502"/>
              <a:ext cx="10789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latin typeface="Rix고딕 B" panose="02020603020101020101" pitchFamily="18" charset="-127"/>
                  <a:ea typeface="Rix고딕 B" panose="02020603020101020101" pitchFamily="18" charset="-127"/>
                </a:rPr>
                <a:t>스킨면</a:t>
              </a: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추출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105935" y="2222964"/>
              <a:ext cx="10789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금형 다이 축 로테이션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058315" y="2198201"/>
              <a:ext cx="10789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STP </a:t>
              </a: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파일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변환</a:t>
              </a:r>
              <a:endPara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100" name="그룹 99"/>
            <p:cNvGrpSpPr/>
            <p:nvPr/>
          </p:nvGrpSpPr>
          <p:grpSpPr>
            <a:xfrm rot="16200000">
              <a:off x="4639353" y="1589636"/>
              <a:ext cx="284749" cy="265035"/>
              <a:chOff x="-1499146" y="3153951"/>
              <a:chExt cx="381663" cy="475994"/>
            </a:xfrm>
          </p:grpSpPr>
          <p:sp>
            <p:nvSpPr>
              <p:cNvPr id="101" name="아래쪽 화살표 100"/>
              <p:cNvSpPr/>
              <p:nvPr/>
            </p:nvSpPr>
            <p:spPr>
              <a:xfrm>
                <a:off x="-1499146" y="3153951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2" name="아래쪽 화살표 101"/>
              <p:cNvSpPr/>
              <p:nvPr/>
            </p:nvSpPr>
            <p:spPr>
              <a:xfrm>
                <a:off x="-1499146" y="3264727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3" name="아래쪽 화살표 102"/>
              <p:cNvSpPr/>
              <p:nvPr/>
            </p:nvSpPr>
            <p:spPr>
              <a:xfrm>
                <a:off x="-1499146" y="3375503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 rot="16200000">
              <a:off x="6746319" y="1589635"/>
              <a:ext cx="284749" cy="265035"/>
              <a:chOff x="-1499146" y="3153951"/>
              <a:chExt cx="381663" cy="475994"/>
            </a:xfrm>
          </p:grpSpPr>
          <p:sp>
            <p:nvSpPr>
              <p:cNvPr id="105" name="아래쪽 화살표 104"/>
              <p:cNvSpPr/>
              <p:nvPr/>
            </p:nvSpPr>
            <p:spPr>
              <a:xfrm>
                <a:off x="-1499146" y="3153951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6" name="아래쪽 화살표 105"/>
              <p:cNvSpPr/>
              <p:nvPr/>
            </p:nvSpPr>
            <p:spPr>
              <a:xfrm>
                <a:off x="-1499146" y="3264727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7" name="아래쪽 화살표 106"/>
              <p:cNvSpPr/>
              <p:nvPr/>
            </p:nvSpPr>
            <p:spPr>
              <a:xfrm>
                <a:off x="-1499146" y="3375503"/>
                <a:ext cx="381663" cy="25444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40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6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7043685" y="1284692"/>
              <a:ext cx="1128031" cy="896603"/>
              <a:chOff x="265516" y="2436599"/>
              <a:chExt cx="998227" cy="793430"/>
            </a:xfrm>
          </p:grpSpPr>
          <p:sp>
            <p:nvSpPr>
              <p:cNvPr id="109" name="순서도: 데이터 108"/>
              <p:cNvSpPr/>
              <p:nvPr/>
            </p:nvSpPr>
            <p:spPr>
              <a:xfrm>
                <a:off x="440783" y="2658529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3313" tIns="51643" rIns="103313" bIns="5164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208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0" name="순서도: 데이터 109"/>
              <p:cNvSpPr/>
              <p:nvPr/>
            </p:nvSpPr>
            <p:spPr>
              <a:xfrm>
                <a:off x="403469" y="2584553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3313" tIns="51643" rIns="103313" bIns="5164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208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1" name="순서도: 데이터 110"/>
              <p:cNvSpPr/>
              <p:nvPr/>
            </p:nvSpPr>
            <p:spPr>
              <a:xfrm>
                <a:off x="366156" y="2510576"/>
                <a:ext cx="822960" cy="571500"/>
              </a:xfrm>
              <a:prstGeom prst="flowChartInputOutput">
                <a:avLst/>
              </a:prstGeom>
              <a:solidFill>
                <a:srgbClr val="FCFCFC"/>
              </a:solidFill>
              <a:ln w="12700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3313" tIns="51643" rIns="103313" bIns="5164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lang="ko-KR" altLang="en-US" sz="208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12" name="그룹 111"/>
              <p:cNvGrpSpPr/>
              <p:nvPr/>
            </p:nvGrpSpPr>
            <p:grpSpPr>
              <a:xfrm>
                <a:off x="265516" y="2436599"/>
                <a:ext cx="949614" cy="571500"/>
                <a:chOff x="2573193" y="1546860"/>
                <a:chExt cx="949614" cy="571500"/>
              </a:xfrm>
            </p:grpSpPr>
            <p:sp>
              <p:nvSpPr>
                <p:cNvPr id="113" name="순서도: 데이터 112"/>
                <p:cNvSpPr/>
                <p:nvPr/>
              </p:nvSpPr>
              <p:spPr>
                <a:xfrm>
                  <a:off x="2636520" y="1546860"/>
                  <a:ext cx="822960" cy="571500"/>
                </a:xfrm>
                <a:prstGeom prst="flowChartInputOutput">
                  <a:avLst/>
                </a:prstGeom>
                <a:solidFill>
                  <a:srgbClr val="FCFCFC"/>
                </a:solidFill>
                <a:ln w="12700" cap="flat" cmpd="sng">
                  <a:solidFill>
                    <a:srgbClr val="4299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3313" tIns="51643" rIns="103313" bIns="51643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Font typeface="Arial"/>
                    <a:buNone/>
                  </a:pPr>
                  <a:endParaRPr lang="ko-KR" altLang="en-US" sz="208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14" name="Google Shape;407;p13"/>
                <p:cNvSpPr txBox="1"/>
                <p:nvPr/>
              </p:nvSpPr>
              <p:spPr>
                <a:xfrm>
                  <a:off x="2573193" y="1715933"/>
                  <a:ext cx="949614" cy="2539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03313" tIns="51643" rIns="103313" bIns="51643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lvl="0" algn="ctr"/>
                  <a:r>
                    <a:rPr lang="en-US" altLang="ko-KR" sz="1187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STP</a:t>
                  </a:r>
                </a:p>
              </p:txBody>
            </p:sp>
          </p:grpSp>
        </p:grp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36" y="1168481"/>
              <a:ext cx="1814485" cy="1074676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1776" y="1168481"/>
              <a:ext cx="1794837" cy="1074676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7446" y="1183736"/>
              <a:ext cx="1666505" cy="1059421"/>
            </a:xfrm>
            <a:prstGeom prst="rect">
              <a:avLst/>
            </a:prstGeom>
          </p:spPr>
        </p:pic>
        <p:cxnSp>
          <p:nvCxnSpPr>
            <p:cNvPr id="118" name="직선 화살표 연결선 117"/>
            <p:cNvCxnSpPr/>
            <p:nvPr/>
          </p:nvCxnSpPr>
          <p:spPr>
            <a:xfrm>
              <a:off x="6170229" y="1222830"/>
              <a:ext cx="0" cy="102032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57664"/>
              </p:ext>
            </p:extLst>
          </p:nvPr>
        </p:nvGraphicFramePr>
        <p:xfrm>
          <a:off x="390509" y="2960978"/>
          <a:ext cx="79316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915">
                  <a:extLst>
                    <a:ext uri="{9D8B030D-6E8A-4147-A177-3AD203B41FA5}">
                      <a16:colId xmlns:a16="http://schemas.microsoft.com/office/drawing/2014/main" xmlns="" val="3856426442"/>
                    </a:ext>
                  </a:extLst>
                </a:gridCol>
                <a:gridCol w="1982915">
                  <a:extLst>
                    <a:ext uri="{9D8B030D-6E8A-4147-A177-3AD203B41FA5}">
                      <a16:colId xmlns:a16="http://schemas.microsoft.com/office/drawing/2014/main" xmlns="" val="2319103844"/>
                    </a:ext>
                  </a:extLst>
                </a:gridCol>
                <a:gridCol w="1982915">
                  <a:extLst>
                    <a:ext uri="{9D8B030D-6E8A-4147-A177-3AD203B41FA5}">
                      <a16:colId xmlns:a16="http://schemas.microsoft.com/office/drawing/2014/main" xmlns="" val="1491184555"/>
                    </a:ext>
                  </a:extLst>
                </a:gridCol>
                <a:gridCol w="1982915">
                  <a:extLst>
                    <a:ext uri="{9D8B030D-6E8A-4147-A177-3AD203B41FA5}">
                      <a16:colId xmlns:a16="http://schemas.microsoft.com/office/drawing/2014/main" xmlns="" val="3080183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아이템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형상 수집 현황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수집 현황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케이스 수집 현황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09072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메인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43 (21%)</a:t>
                      </a: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약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570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0155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센터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37 (18%)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암레스트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36 (18%)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5150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어퍼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30 (10%)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272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로어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트림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20 (10%)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75242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가니쉬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20 (10%)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기타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맵포켓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,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풀핸들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등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18(9%)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0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합계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204 (100%)</a:t>
                      </a:r>
                    </a:p>
                    <a:p>
                      <a:pPr algn="ctr" latinLnBrk="1"/>
                      <a:r>
                        <a:rPr lang="en-US" altLang="ko-KR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(7</a:t>
                      </a:r>
                      <a:r>
                        <a:rPr lang="ko-KR" altLang="en-US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월 말 완료 예정 포함</a:t>
                      </a:r>
                      <a:r>
                        <a:rPr lang="en-US" altLang="ko-KR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sz="3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31</a:t>
                      </a:r>
                    </a:p>
                    <a:p>
                      <a:pPr algn="ctr" latinLnBrk="1"/>
                      <a:r>
                        <a:rPr lang="en-US" altLang="ko-KR" sz="3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(~7/22</a:t>
                      </a:r>
                      <a:r>
                        <a:rPr lang="en-US" altLang="ko-KR" sz="300" b="0" baseline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</a:t>
                      </a:r>
                      <a:r>
                        <a:rPr lang="ko-KR" altLang="en-US" sz="300" b="0" baseline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완료 기준</a:t>
                      </a:r>
                      <a:r>
                        <a:rPr lang="en-US" altLang="ko-KR" sz="300" b="0" baseline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sz="3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570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29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8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2.7.1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ECAC37D-047D-4DFF-A5CC-64013B94AD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0" y="1743786"/>
            <a:ext cx="5646160" cy="3058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45989" y="672650"/>
            <a:ext cx="2805127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오리지널 </a:t>
            </a:r>
            <a:r>
              <a:rPr lang="en-US" altLang="ko-KR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 import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진행 전의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[BEFORE]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import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스킨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지오메트리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5195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2.7.2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479041" y="1860602"/>
            <a:ext cx="5667769" cy="2797707"/>
            <a:chOff x="747768" y="2249662"/>
            <a:chExt cx="7557025" cy="373027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EECAC37D-047D-4DFF-A5CC-64013B94A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7768" y="2249662"/>
              <a:ext cx="7557025" cy="373027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133833E7-8F41-44C3-A1E8-A556B87A5F57}"/>
                </a:ext>
              </a:extLst>
            </p:cNvPr>
            <p:cNvSpPr/>
            <p:nvPr/>
          </p:nvSpPr>
          <p:spPr>
            <a:xfrm>
              <a:off x="3734192" y="4649326"/>
              <a:ext cx="2664296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45989" y="623292"/>
            <a:ext cx="2702984" cy="1041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데이터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Scale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조정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Scale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패널을 통해 모델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scale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조정</a:t>
            </a:r>
            <a:b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·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재료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DB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기준 </a:t>
            </a: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수축률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11/1000</a:t>
            </a:r>
            <a:b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· Origin Node 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해당 모델의 중심부근 </a:t>
            </a: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노드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선택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6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2.7.3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CB2351DB-6DDF-4859-BA38-DDC644751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78" y="1646250"/>
            <a:ext cx="2958170" cy="19721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D929AF84-EE25-449D-A502-FDCF85E7B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62" y="1646250"/>
            <a:ext cx="2958170" cy="19721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9" name="화살표: 오른쪽 9">
            <a:extLst>
              <a:ext uri="{FF2B5EF4-FFF2-40B4-BE49-F238E27FC236}">
                <a16:creationId xmlns:a16="http://schemas.microsoft.com/office/drawing/2014/main" xmlns="" id="{36E1723B-3B54-4978-A9D1-C8663AEACE0F}"/>
              </a:ext>
            </a:extLst>
          </p:cNvPr>
          <p:cNvSpPr/>
          <p:nvPr/>
        </p:nvSpPr>
        <p:spPr>
          <a:xfrm>
            <a:off x="4484226" y="2594324"/>
            <a:ext cx="198457" cy="1552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4564" y="616228"/>
            <a:ext cx="3974165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 재외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삭제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Mask panel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이용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hide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· 2d faces </a:t>
            </a:r>
            <a:r>
              <a:rPr lang="en-US" altLang="ko-KR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ext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옵션을 이용하면 일괄적으로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부분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선택이 용이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- SKIN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부 제외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7656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66" y="1172936"/>
            <a:ext cx="2409069" cy="27976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44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2.7.4 Skin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모델 추출 프로세스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CB2351DB-6DDF-4859-BA38-DDC644751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574" y="2205639"/>
            <a:ext cx="3087251" cy="17990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D929AF84-EE25-449D-A502-FDCF85E7B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318" y="2205639"/>
            <a:ext cx="3087251" cy="17990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9" name="화살표: 오른쪽 9">
            <a:extLst>
              <a:ext uri="{FF2B5EF4-FFF2-40B4-BE49-F238E27FC236}">
                <a16:creationId xmlns:a16="http://schemas.microsoft.com/office/drawing/2014/main" xmlns="" id="{36E1723B-3B54-4978-A9D1-C8663AEACE0F}"/>
              </a:ext>
            </a:extLst>
          </p:cNvPr>
          <p:cNvSpPr/>
          <p:nvPr/>
        </p:nvSpPr>
        <p:spPr>
          <a:xfrm>
            <a:off x="4442514" y="3024141"/>
            <a:ext cx="207116" cy="1620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4564" y="623292"/>
            <a:ext cx="4023858" cy="1179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 geometry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비교 및 수정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- </a:t>
            </a:r>
            <a:r>
              <a:rPr lang="en-US" altLang="ko-KR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Midsurface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이기 때문에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geometry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와 위치 차이 발생함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넓은 면을 기준으로 간격 측정</a:t>
            </a:r>
            <a:b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·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아래 모델 기준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1.097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측정 간격을 기준으로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offset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하여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geometry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와 유사하게 형상 수정</a:t>
            </a:r>
          </a:p>
        </p:txBody>
      </p:sp>
    </p:spTree>
    <p:extLst>
      <p:ext uri="{BB962C8B-B14F-4D97-AF65-F5344CB8AC3E}">
        <p14:creationId xmlns:p14="http://schemas.microsoft.com/office/powerpoint/2010/main" val="41112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893721" y="1570881"/>
            <a:ext cx="3548325" cy="653296"/>
            <a:chOff x="3520058" y="2510945"/>
            <a:chExt cx="4967654" cy="914614"/>
          </a:xfrm>
        </p:grpSpPr>
        <p:sp>
          <p:nvSpPr>
            <p:cNvPr id="16" name="직사각형 15"/>
            <p:cNvSpPr/>
            <p:nvPr/>
          </p:nvSpPr>
          <p:spPr>
            <a:xfrm>
              <a:off x="4355774" y="2558180"/>
              <a:ext cx="4131938" cy="73250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defTabSz="681444">
                <a:buClr>
                  <a:srgbClr val="32A3D7"/>
                </a:buClr>
                <a:buSzPct val="90000"/>
              </a:pPr>
              <a:r>
                <a:rPr lang="ko-KR" altLang="en-US" sz="2800" spc="-2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Rix고딕 B" panose="02020603020101020101" pitchFamily="18" charset="-127"/>
                  <a:ea typeface="Rix고딕 B" panose="02020603020101020101" pitchFamily="18" charset="-127"/>
                </a:rPr>
                <a:t>엔지니어링과 </a:t>
              </a:r>
              <a:r>
                <a:rPr lang="en-US" altLang="ko-KR" sz="2800" spc="-2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Rix고딕 B" panose="02020603020101020101" pitchFamily="18" charset="-127"/>
                  <a:ea typeface="Rix고딕 B" panose="02020603020101020101" pitchFamily="18" charset="-127"/>
                </a:rPr>
                <a:t>AI </a:t>
              </a:r>
              <a:r>
                <a:rPr lang="ko-KR" altLang="en-US" sz="2800" spc="-2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Rix고딕 B" panose="02020603020101020101" pitchFamily="18" charset="-127"/>
                  <a:ea typeface="Rix고딕 B" panose="02020603020101020101" pitchFamily="18" charset="-127"/>
                </a:rPr>
                <a:t>예측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520058" y="2510945"/>
              <a:ext cx="883474" cy="91461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altLang="ko-KR" sz="40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000">
                        <a:srgbClr val="82BF25"/>
                      </a:gs>
                      <a:gs pos="100000">
                        <a:srgbClr val="003994"/>
                      </a:gs>
                    </a:gsLst>
                    <a:lin ang="30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rPr>
                <a:t>III</a:t>
              </a:r>
              <a:endParaRPr lang="ko-KR" altLang="en-US" sz="4024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1000">
                      <a:srgbClr val="82BF25"/>
                    </a:gs>
                    <a:gs pos="100000">
                      <a:srgbClr val="003994"/>
                    </a:gs>
                  </a:gsLst>
                  <a:lin ang="3000000" scaled="0"/>
                </a:gra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266071" y="3102317"/>
              <a:ext cx="166964" cy="166964"/>
            </a:xfrm>
            <a:prstGeom prst="line">
              <a:avLst/>
            </a:prstGeom>
            <a:ln w="15875">
              <a:solidFill>
                <a:srgbClr val="82BF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656966" y="2224177"/>
            <a:ext cx="2602957" cy="16168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91" tIns="134114" rIns="25546" anchor="t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995344" latinLnBrk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110000"/>
              <a:defRPr sz="1600" b="0" spc="-99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>
              <a:defRPr/>
            </a:pPr>
            <a:r>
              <a:rPr lang="en-US" altLang="ko-KR" sz="1286" dirty="0">
                <a:latin typeface="Rix고딕 B" panose="02020603020101020101" pitchFamily="18" charset="-127"/>
                <a:ea typeface="Rix고딕 B" panose="02020603020101020101" pitchFamily="18" charset="-127"/>
              </a:rPr>
              <a:t>01.  AI</a:t>
            </a:r>
            <a:r>
              <a:rPr lang="ko-KR" altLang="en-US" sz="1286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개발 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계획 개요</a:t>
            </a:r>
            <a:endParaRPr lang="en-US" altLang="ko-KR" sz="1286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defRPr/>
            </a:pP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02.  </a:t>
            </a:r>
            <a:r>
              <a:rPr lang="ko-KR" altLang="en-US" sz="1286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딥러닝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개요</a:t>
            </a:r>
            <a:endParaRPr lang="en-US" altLang="ko-KR" sz="1286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defRPr/>
            </a:pP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03.  </a:t>
            </a:r>
            <a:r>
              <a:rPr lang="ko-KR" altLang="en-US" sz="1286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딥러닝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모델 선정</a:t>
            </a:r>
            <a:endParaRPr lang="en-US" altLang="ko-KR" sz="1286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defRPr/>
            </a:pP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04. 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전처리 및 </a:t>
            </a: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AI 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모델링 요약</a:t>
            </a:r>
            <a:endParaRPr lang="en-US" altLang="ko-KR" sz="1286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defRPr/>
            </a:pP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05. 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전처리</a:t>
            </a: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사출 전 </a:t>
            </a:r>
            <a:r>
              <a:rPr lang="en-US" altLang="ko-KR" sz="1286" dirty="0">
                <a:latin typeface="Rix고딕 B" panose="02020603020101020101" pitchFamily="18" charset="-127"/>
                <a:ea typeface="Rix고딕 B" panose="02020603020101020101" pitchFamily="18" charset="-127"/>
              </a:rPr>
              <a:t>-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후 </a:t>
            </a: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6200" y="2224177"/>
            <a:ext cx="2602957" cy="202506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91" tIns="134114" rIns="25546" anchor="t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995344" latinLnBrk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110000"/>
              <a:defRPr sz="1600" b="0" spc="-99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>
              <a:defRPr/>
            </a:pP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06.  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전처리 향후 진행 방향</a:t>
            </a:r>
            <a:endParaRPr lang="en-US" altLang="ko-KR" sz="1286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defRPr/>
            </a:pP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07.  </a:t>
            </a:r>
            <a:r>
              <a:rPr lang="ko-KR" altLang="en-US" sz="1286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딥러닝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Data Set 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구축 개요</a:t>
            </a:r>
            <a:endParaRPr lang="en-US" altLang="ko-KR" sz="1286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defRPr/>
            </a:pP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08.  </a:t>
            </a:r>
            <a:r>
              <a:rPr lang="ko-KR" altLang="en-US" sz="1286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딥러닝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학습 프로젝트 개요</a:t>
            </a:r>
            <a:endParaRPr lang="en-US" altLang="ko-KR" sz="1286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defRPr/>
            </a:pP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09.  </a:t>
            </a:r>
            <a:r>
              <a:rPr lang="ko-KR" altLang="en-US" sz="1286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딥러닝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적용 방법</a:t>
            </a:r>
            <a:r>
              <a:rPr lang="en-US" altLang="ko-KR" sz="1286" dirty="0">
                <a:latin typeface="Rix고딕 B" panose="02020603020101020101" pitchFamily="18" charset="-127"/>
                <a:ea typeface="Rix고딕 B" panose="02020603020101020101" pitchFamily="18" charset="-127"/>
              </a:rPr>
              <a:t/>
            </a:r>
            <a:br>
              <a:rPr lang="en-US" altLang="ko-KR" sz="1286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10.  </a:t>
            </a:r>
            <a:r>
              <a:rPr lang="ko-KR" altLang="en-US" sz="1286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딥러닝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적용 결과</a:t>
            </a:r>
            <a:endParaRPr lang="en-US" altLang="ko-KR" sz="1286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defRPr/>
            </a:pPr>
            <a:r>
              <a:rPr lang="en-US" altLang="ko-KR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11. </a:t>
            </a:r>
            <a:r>
              <a:rPr lang="ko-KR" altLang="en-US" sz="1286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향후 계획</a:t>
            </a:r>
            <a:endParaRPr lang="en-US" altLang="ko-KR" sz="1286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5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3.1 AI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모델 개발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계획 개요</a:t>
            </a:r>
            <a:endParaRPr lang="ko-KR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54397" y="793855"/>
            <a:ext cx="6201193" cy="3639571"/>
            <a:chOff x="423184" y="698396"/>
            <a:chExt cx="6201193" cy="36395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32C47DE-F7CA-484A-82CE-0EFB6080BA2B}"/>
                </a:ext>
              </a:extLst>
            </p:cNvPr>
            <p:cNvSpPr txBox="1"/>
            <p:nvPr/>
          </p:nvSpPr>
          <p:spPr>
            <a:xfrm>
              <a:off x="423184" y="698396"/>
              <a:ext cx="343517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부품 성능 예측 시스템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96198" y="1007402"/>
              <a:ext cx="6128179" cy="1395472"/>
              <a:chOff x="363495" y="1665164"/>
              <a:chExt cx="8170905" cy="1860629"/>
            </a:xfrm>
          </p:grpSpPr>
          <p:sp>
            <p:nvSpPr>
              <p:cNvPr id="12" name="사각형: 둥근 모서리 165">
                <a:extLst>
                  <a:ext uri="{FF2B5EF4-FFF2-40B4-BE49-F238E27FC236}">
                    <a16:creationId xmlns:a16="http://schemas.microsoft.com/office/drawing/2014/main" xmlns="" id="{C9CEF682-0FAD-4D6B-9F54-F648AF066EEE}"/>
                  </a:ext>
                </a:extLst>
              </p:cNvPr>
              <p:cNvSpPr/>
              <p:nvPr/>
            </p:nvSpPr>
            <p:spPr>
              <a:xfrm>
                <a:off x="363495" y="1665164"/>
                <a:ext cx="8170905" cy="1860629"/>
              </a:xfrm>
              <a:prstGeom prst="roundRect">
                <a:avLst>
                  <a:gd name="adj" fmla="val 8598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690067" y="1969570"/>
                <a:ext cx="1713470" cy="1279581"/>
                <a:chOff x="601357" y="1876145"/>
                <a:chExt cx="1713470" cy="1279581"/>
              </a:xfrm>
            </p:grpSpPr>
            <p:sp>
              <p:nvSpPr>
                <p:cNvPr id="25" name="사각형: 둥근 모서리 52">
                  <a:extLst>
                    <a:ext uri="{FF2B5EF4-FFF2-40B4-BE49-F238E27FC236}">
                      <a16:creationId xmlns:a16="http://schemas.microsoft.com/office/drawing/2014/main" xmlns="" id="{289B70B1-82AB-448A-9E1D-775C1DBE9049}"/>
                    </a:ext>
                  </a:extLst>
                </p:cNvPr>
                <p:cNvSpPr/>
                <p:nvPr/>
              </p:nvSpPr>
              <p:spPr>
                <a:xfrm>
                  <a:off x="749494" y="2410048"/>
                  <a:ext cx="1360191" cy="5858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AI</a:t>
                  </a:r>
                  <a:r>
                    <a:rPr lang="ko-KR" altLang="en-US" sz="9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 예측 모델</a:t>
                  </a:r>
                </a:p>
              </p:txBody>
            </p:sp>
            <p:sp>
              <p:nvSpPr>
                <p:cNvPr id="26" name="사각형: 둥근 모서리 168">
                  <a:extLst>
                    <a:ext uri="{FF2B5EF4-FFF2-40B4-BE49-F238E27FC236}">
                      <a16:creationId xmlns:a16="http://schemas.microsoft.com/office/drawing/2014/main" xmlns="" id="{CA32506D-F301-4362-A8DA-34374374F481}"/>
                    </a:ext>
                  </a:extLst>
                </p:cNvPr>
                <p:cNvSpPr/>
                <p:nvPr/>
              </p:nvSpPr>
              <p:spPr>
                <a:xfrm>
                  <a:off x="601357" y="1876145"/>
                  <a:ext cx="1713470" cy="1279581"/>
                </a:xfrm>
                <a:prstGeom prst="roundRect">
                  <a:avLst>
                    <a:gd name="adj" fmla="val 7601"/>
                  </a:avLst>
                </a:prstGeom>
                <a:no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xmlns="" id="{EC9A169B-1AB1-4137-9F1E-85DCBE41D785}"/>
                    </a:ext>
                  </a:extLst>
                </p:cNvPr>
                <p:cNvSpPr txBox="1"/>
                <p:nvPr/>
              </p:nvSpPr>
              <p:spPr>
                <a:xfrm>
                  <a:off x="644556" y="1915400"/>
                  <a:ext cx="930546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5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Python</a:t>
                  </a:r>
                  <a:endParaRPr lang="ko-KR" altLang="en-US" sz="105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2955601" y="1969571"/>
                <a:ext cx="5159645" cy="1279582"/>
                <a:chOff x="3119378" y="1876146"/>
                <a:chExt cx="5159645" cy="1279582"/>
              </a:xfrm>
            </p:grpSpPr>
            <p:sp>
              <p:nvSpPr>
                <p:cNvPr id="16" name="사각형: 둥근 모서리 150">
                  <a:extLst>
                    <a:ext uri="{FF2B5EF4-FFF2-40B4-BE49-F238E27FC236}">
                      <a16:creationId xmlns:a16="http://schemas.microsoft.com/office/drawing/2014/main" xmlns="" id="{EF21117C-AF79-499E-AD49-CB0FC2FE92BA}"/>
                    </a:ext>
                  </a:extLst>
                </p:cNvPr>
                <p:cNvSpPr/>
                <p:nvPr/>
              </p:nvSpPr>
              <p:spPr>
                <a:xfrm>
                  <a:off x="3246474" y="2419229"/>
                  <a:ext cx="1171339" cy="5858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데이터 수집 자동화</a:t>
                  </a:r>
                </a:p>
              </p:txBody>
            </p:sp>
            <p:sp>
              <p:nvSpPr>
                <p:cNvPr id="17" name="사각형: 둥근 모서리 151">
                  <a:extLst>
                    <a:ext uri="{FF2B5EF4-FFF2-40B4-BE49-F238E27FC236}">
                      <a16:creationId xmlns:a16="http://schemas.microsoft.com/office/drawing/2014/main" xmlns="" id="{5D00F798-0550-4376-8226-C0225F73A7C7}"/>
                    </a:ext>
                  </a:extLst>
                </p:cNvPr>
                <p:cNvSpPr/>
                <p:nvPr/>
              </p:nvSpPr>
              <p:spPr>
                <a:xfrm>
                  <a:off x="6336832" y="2419229"/>
                  <a:ext cx="946755" cy="5858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3D </a:t>
                  </a:r>
                  <a:r>
                    <a:rPr lang="ko-KR" altLang="en-US" sz="9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시각화</a:t>
                  </a:r>
                </a:p>
              </p:txBody>
            </p:sp>
            <p:sp>
              <p:nvSpPr>
                <p:cNvPr id="18" name="사각형: 둥근 모서리 152">
                  <a:extLst>
                    <a:ext uri="{FF2B5EF4-FFF2-40B4-BE49-F238E27FC236}">
                      <a16:creationId xmlns:a16="http://schemas.microsoft.com/office/drawing/2014/main" xmlns="" id="{9674FDF2-9A35-4F59-B5D1-22D773CA190C}"/>
                    </a:ext>
                  </a:extLst>
                </p:cNvPr>
                <p:cNvSpPr/>
                <p:nvPr/>
              </p:nvSpPr>
              <p:spPr>
                <a:xfrm>
                  <a:off x="7623206" y="2419229"/>
                  <a:ext cx="544645" cy="5858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….</a:t>
                  </a:r>
                  <a:endPara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9" name="사각형: 둥근 모서리 153">
                  <a:extLst>
                    <a:ext uri="{FF2B5EF4-FFF2-40B4-BE49-F238E27FC236}">
                      <a16:creationId xmlns:a16="http://schemas.microsoft.com/office/drawing/2014/main" xmlns="" id="{B7CCDD27-EFA8-4ED6-BD98-A6EC423F0FB6}"/>
                    </a:ext>
                  </a:extLst>
                </p:cNvPr>
                <p:cNvSpPr/>
                <p:nvPr/>
              </p:nvSpPr>
              <p:spPr>
                <a:xfrm>
                  <a:off x="4757431" y="2419229"/>
                  <a:ext cx="1239783" cy="5858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데이터 </a:t>
                  </a:r>
                  <a:r>
                    <a:rPr lang="ko-KR" altLang="en-US" sz="900" dirty="0" err="1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전처리</a:t>
                  </a:r>
                  <a:r>
                    <a:rPr lang="ko-KR" altLang="en-US" sz="9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 자동화</a:t>
                  </a:r>
                </a:p>
              </p:txBody>
            </p:sp>
            <p:sp>
              <p:nvSpPr>
                <p:cNvPr id="20" name="사각형: 둥근 모서리 169">
                  <a:extLst>
                    <a:ext uri="{FF2B5EF4-FFF2-40B4-BE49-F238E27FC236}">
                      <a16:creationId xmlns:a16="http://schemas.microsoft.com/office/drawing/2014/main" xmlns="" id="{7F302B39-392D-44A1-8D50-AF9BBC0D269F}"/>
                    </a:ext>
                  </a:extLst>
                </p:cNvPr>
                <p:cNvSpPr/>
                <p:nvPr/>
              </p:nvSpPr>
              <p:spPr>
                <a:xfrm>
                  <a:off x="3119378" y="1876146"/>
                  <a:ext cx="5159645" cy="1279582"/>
                </a:xfrm>
                <a:prstGeom prst="roundRect">
                  <a:avLst>
                    <a:gd name="adj" fmla="val 8134"/>
                  </a:avLst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="" id="{92C8F290-F7D1-42F0-894A-E37096BF2AAE}"/>
                    </a:ext>
                  </a:extLst>
                </p:cNvPr>
                <p:cNvSpPr txBox="1"/>
                <p:nvPr/>
              </p:nvSpPr>
              <p:spPr>
                <a:xfrm>
                  <a:off x="3164266" y="1938769"/>
                  <a:ext cx="86797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5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Splunk</a:t>
                  </a:r>
                  <a:endParaRPr lang="ko-KR" altLang="en-US" sz="105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xmlns="" id="{A735AD71-38B8-4E3B-A306-DC83A9B97F4F}"/>
                    </a:ext>
                  </a:extLst>
                </p:cNvPr>
                <p:cNvSpPr txBox="1"/>
                <p:nvPr/>
              </p:nvSpPr>
              <p:spPr>
                <a:xfrm>
                  <a:off x="4430599" y="2527503"/>
                  <a:ext cx="259455" cy="3309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13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+</a:t>
                  </a:r>
                  <a:endParaRPr lang="ko-KR" altLang="en-US" sz="1013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xmlns="" id="{3AA672F1-DCF7-4393-9C5D-BF974D5C76D0}"/>
                    </a:ext>
                  </a:extLst>
                </p:cNvPr>
                <p:cNvSpPr txBox="1"/>
                <p:nvPr/>
              </p:nvSpPr>
              <p:spPr>
                <a:xfrm>
                  <a:off x="6010000" y="2527503"/>
                  <a:ext cx="259455" cy="3309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13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+</a:t>
                  </a:r>
                  <a:endParaRPr lang="ko-KR" altLang="en-US" sz="1013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xmlns="" id="{0D9DF0A7-16C9-45F1-8609-383CAFB8827F}"/>
                    </a:ext>
                  </a:extLst>
                </p:cNvPr>
                <p:cNvSpPr txBox="1"/>
                <p:nvPr/>
              </p:nvSpPr>
              <p:spPr>
                <a:xfrm>
                  <a:off x="7296372" y="2527503"/>
                  <a:ext cx="259455" cy="3309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13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+</a:t>
                  </a:r>
                  <a:endParaRPr lang="ko-KR" altLang="en-US" sz="1013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5F8E6F5B-8F41-4FCA-9849-F43088055390}"/>
                  </a:ext>
                </a:extLst>
              </p:cNvPr>
              <p:cNvSpPr txBox="1"/>
              <p:nvPr/>
            </p:nvSpPr>
            <p:spPr>
              <a:xfrm>
                <a:off x="2531540" y="2424695"/>
                <a:ext cx="259455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24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28" name="사각형: 둥근 모서리 20">
              <a:extLst>
                <a:ext uri="{FF2B5EF4-FFF2-40B4-BE49-F238E27FC236}">
                  <a16:creationId xmlns:a16="http://schemas.microsoft.com/office/drawing/2014/main" xmlns="" id="{B89BFDB7-6783-4DE2-B462-7475F2C96C01}"/>
                </a:ext>
              </a:extLst>
            </p:cNvPr>
            <p:cNvSpPr/>
            <p:nvPr/>
          </p:nvSpPr>
          <p:spPr>
            <a:xfrm>
              <a:off x="2759584" y="3377948"/>
              <a:ext cx="1020143" cy="4394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AI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예측 모델</a:t>
              </a: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629997" y="3026101"/>
              <a:ext cx="1020145" cy="1143104"/>
              <a:chOff x="541894" y="4383145"/>
              <a:chExt cx="1360193" cy="1524138"/>
            </a:xfrm>
          </p:grpSpPr>
          <p:sp>
            <p:nvSpPr>
              <p:cNvPr id="30" name="사각형: 둥근 모서리 21">
                <a:extLst>
                  <a:ext uri="{FF2B5EF4-FFF2-40B4-BE49-F238E27FC236}">
                    <a16:creationId xmlns:a16="http://schemas.microsoft.com/office/drawing/2014/main" xmlns="" id="{67FBE6E3-E864-406B-9A14-C666A2BFE7C2}"/>
                  </a:ext>
                </a:extLst>
              </p:cNvPr>
              <p:cNvSpPr/>
              <p:nvPr/>
            </p:nvSpPr>
            <p:spPr>
              <a:xfrm>
                <a:off x="541896" y="4383145"/>
                <a:ext cx="1360191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</a:t>
                </a:r>
              </a:p>
            </p:txBody>
          </p:sp>
          <p:sp>
            <p:nvSpPr>
              <p:cNvPr id="31" name="사각형: 둥근 모서리 22">
                <a:extLst>
                  <a:ext uri="{FF2B5EF4-FFF2-40B4-BE49-F238E27FC236}">
                    <a16:creationId xmlns:a16="http://schemas.microsoft.com/office/drawing/2014/main" xmlns="" id="{CFB3FFCE-9FE1-432C-B58A-2F9BCC58733A}"/>
                  </a:ext>
                </a:extLst>
              </p:cNvPr>
              <p:cNvSpPr/>
              <p:nvPr/>
            </p:nvSpPr>
            <p:spPr>
              <a:xfrm>
                <a:off x="541894" y="5321402"/>
                <a:ext cx="1360191" cy="5858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알고리즘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A588D567-533E-468A-84BB-6A8EBDF84A3C}"/>
                  </a:ext>
                </a:extLst>
              </p:cNvPr>
              <p:cNvSpPr txBox="1"/>
              <p:nvPr/>
            </p:nvSpPr>
            <p:spPr>
              <a:xfrm>
                <a:off x="1081735" y="4983579"/>
                <a:ext cx="280511" cy="33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13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33" name="화살표: 오른쪽 1">
              <a:extLst>
                <a:ext uri="{FF2B5EF4-FFF2-40B4-BE49-F238E27FC236}">
                  <a16:creationId xmlns:a16="http://schemas.microsoft.com/office/drawing/2014/main" xmlns="" id="{0302BEB3-EF6A-4B73-9AF9-D1E7A020A4F6}"/>
                </a:ext>
              </a:extLst>
            </p:cNvPr>
            <p:cNvSpPr/>
            <p:nvPr/>
          </p:nvSpPr>
          <p:spPr>
            <a:xfrm>
              <a:off x="1873978" y="3377948"/>
              <a:ext cx="746218" cy="439411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학습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C1F878F7-CFB0-4D97-8568-69B5135D3F22}"/>
                </a:ext>
              </a:extLst>
            </p:cNvPr>
            <p:cNvSpPr txBox="1"/>
            <p:nvPr/>
          </p:nvSpPr>
          <p:spPr>
            <a:xfrm>
              <a:off x="496197" y="2609472"/>
              <a:ext cx="184734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AI </a:t>
              </a:r>
              <a:r>
                <a: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예측 모델 이란</a:t>
              </a:r>
              <a:r>
                <a:rPr lang="en-US" altLang="ko-KR" sz="10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?</a:t>
              </a:r>
              <a:endPara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5" name="사각형: 둥근 모서리 27">
              <a:extLst>
                <a:ext uri="{FF2B5EF4-FFF2-40B4-BE49-F238E27FC236}">
                  <a16:creationId xmlns:a16="http://schemas.microsoft.com/office/drawing/2014/main" xmlns="" id="{86F57077-509A-48F6-B8D1-D01E531FA399}"/>
                </a:ext>
              </a:extLst>
            </p:cNvPr>
            <p:cNvSpPr/>
            <p:nvPr/>
          </p:nvSpPr>
          <p:spPr>
            <a:xfrm>
              <a:off x="496197" y="2871604"/>
              <a:ext cx="3556625" cy="1466363"/>
            </a:xfrm>
            <a:prstGeom prst="roundRect">
              <a:avLst>
                <a:gd name="adj" fmla="val 6196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11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7">
            <a:extLst>
              <a:ext uri="{FF2B5EF4-FFF2-40B4-BE49-F238E27FC236}">
                <a16:creationId xmlns:a16="http://schemas.microsoft.com/office/drawing/2014/main" xmlns="" id="{590D8FFA-30AE-49B3-80C7-2392478B9A3B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7" name="矩形 8">
              <a:extLst>
                <a:ext uri="{FF2B5EF4-FFF2-40B4-BE49-F238E27FC236}">
                  <a16:creationId xmlns:a16="http://schemas.microsoft.com/office/drawing/2014/main" xmlns="" id="{216D7B0E-79B6-40DA-AB21-9683F9BB8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8" name="矩形 9">
              <a:extLst>
                <a:ext uri="{FF2B5EF4-FFF2-40B4-BE49-F238E27FC236}">
                  <a16:creationId xmlns:a16="http://schemas.microsoft.com/office/drawing/2014/main" xmlns="" id="{85321CEA-8AA1-4CBE-9752-EA3D8E72A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9" name="文本框 10">
            <a:extLst>
              <a:ext uri="{FF2B5EF4-FFF2-40B4-BE49-F238E27FC236}">
                <a16:creationId xmlns:a16="http://schemas.microsoft.com/office/drawing/2014/main" xmlns="" id="{FC84E072-2647-4619-876C-0D78B6BB5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3.2 </a:t>
            </a:r>
            <a:r>
              <a:rPr lang="ko-KR" altLang="en-US" sz="2000" b="1" dirty="0" err="1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7527" y="863661"/>
            <a:ext cx="2624814" cy="1849841"/>
            <a:chOff x="1027678" y="714566"/>
            <a:chExt cx="2624814" cy="184984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58E742F9-2AB1-4F29-AFB1-A37CE3CD3F08}"/>
                </a:ext>
              </a:extLst>
            </p:cNvPr>
            <p:cNvSpPr/>
            <p:nvPr/>
          </p:nvSpPr>
          <p:spPr>
            <a:xfrm>
              <a:off x="1027678" y="714566"/>
              <a:ext cx="2624814" cy="1849841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267255B4-839B-4E5E-A4FA-4F59D4F12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618" y="811155"/>
              <a:ext cx="2500935" cy="1656662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50695" y="2967790"/>
            <a:ext cx="2638479" cy="1223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합성곱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신경망 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(Convolutional Neural Network :CNN)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이미지나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영상 등의 데이터를 처리할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때 사용 하는 알고리즘으로 데이터의 특징을 추출하여 특징들의 패턴을 파악하는 구조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이미지분류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이미지 </a:t>
            </a:r>
            <a:r>
              <a:rPr lang="ko-KR" altLang="en-US" sz="1000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객채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탐지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67952" y="979166"/>
            <a:ext cx="2982185" cy="1618830"/>
            <a:chOff x="3674790" y="894494"/>
            <a:chExt cx="2982185" cy="16188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8E742F9-2AB1-4F29-AFB1-A37CE3CD3F08}"/>
                </a:ext>
              </a:extLst>
            </p:cNvPr>
            <p:cNvSpPr/>
            <p:nvPr/>
          </p:nvSpPr>
          <p:spPr>
            <a:xfrm>
              <a:off x="3674790" y="894494"/>
              <a:ext cx="2982185" cy="1618830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66482EF6-1505-4EAD-8177-6E3C29C33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8875" y="1032401"/>
              <a:ext cx="2794014" cy="1343014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3339805" y="2967790"/>
            <a:ext cx="263847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순환 신경망 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(Recurrent Neural Network :RNN)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반복적이고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순차적인 데이터학습에 특화된 인공신경망의 한 종류로서 순환구조가 들어있다는 특징을 가지고 있음 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주가예측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언어처리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등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70336" y="797082"/>
            <a:ext cx="1955636" cy="1982998"/>
            <a:chOff x="7188365" y="232664"/>
            <a:chExt cx="1955636" cy="198299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58E742F9-2AB1-4F29-AFB1-A37CE3CD3F08}"/>
                </a:ext>
              </a:extLst>
            </p:cNvPr>
            <p:cNvSpPr/>
            <p:nvPr/>
          </p:nvSpPr>
          <p:spPr>
            <a:xfrm>
              <a:off x="7188365" y="232664"/>
              <a:ext cx="1955636" cy="1982998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30C2D595-A627-4B1E-A9BB-60276B2F1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0436" y="358462"/>
              <a:ext cx="1691494" cy="1731403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6328915" y="2967790"/>
            <a:ext cx="263847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생산적 적대 신경망 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(Generative Adversarial Network :GAN)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이미지를 생성하는 알고리즘으로 서로 경쟁하면서 </a:t>
            </a:r>
            <a:r>
              <a:rPr lang="ko-KR" altLang="en-US" sz="1000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가짜이미지를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진짜 이미지와 최대한 비슷하게 만들어내는 알고리즘 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사람의 사진으로 가상의 인물사진생성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사진을 만화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명화의 </a:t>
            </a:r>
            <a:r>
              <a:rPr lang="ko-KR" altLang="en-US" sz="1000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그림채로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000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드로윙화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하여 변경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74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683AE4-DE30-463E-92B9-688BF68DF054}"/>
              </a:ext>
            </a:extLst>
          </p:cNvPr>
          <p:cNvSpPr txBox="1"/>
          <p:nvPr/>
        </p:nvSpPr>
        <p:spPr>
          <a:xfrm>
            <a:off x="365880" y="750510"/>
            <a:ext cx="32106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가설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특정 노드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기준으로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인접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노드의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변화량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을 통해 해당 노드의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변화량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을 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산출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할 수 있을 것이다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따라서 특정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노드와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L2</a:t>
            </a:r>
            <a:r>
              <a:rPr lang="en-US" altLang="ko-KR" sz="1000" b="0" i="0" dirty="0" smtClean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 Distance</a:t>
            </a:r>
            <a:r>
              <a:rPr lang="ko-KR" altLang="en-US" sz="1000" b="0" i="0" dirty="0" smtClean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가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가장 낮은 데이터들을 순서대로 학습할 수 </a:t>
            </a:r>
            <a:r>
              <a:rPr lang="ko-KR" altLang="en-US" sz="1000" b="0" i="0" dirty="0"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있도록 데이터 포맷을 변경하였으며</a:t>
            </a:r>
            <a:endParaRPr lang="en-US" altLang="ko-KR" sz="1000" b="0" i="0" dirty="0">
              <a:effectLst/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Sequence data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특성에 맞는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RNN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계열의 딥러닝 모델을 구축하였다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0D11EC0-5ABF-4F82-8F90-2094AB704FC1}"/>
              </a:ext>
            </a:extLst>
          </p:cNvPr>
          <p:cNvSpPr txBox="1"/>
          <p:nvPr/>
        </p:nvSpPr>
        <p:spPr>
          <a:xfrm>
            <a:off x="345989" y="1999883"/>
            <a:ext cx="5528008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RNN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계열 딥러닝 모델의 특징은 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입력 데이터의 순서에 따라 출력 값이 바뀌는 특성을 지니며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학습정보의 전이를 통해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학습을 진행할수록 </a:t>
            </a:r>
            <a:r>
              <a:rPr lang="ko-KR" altLang="en-US" sz="1000" dirty="0" err="1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예측률을</a:t>
            </a:r>
            <a:r>
              <a:rPr lang="ko-KR" altLang="en-US" sz="10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향상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시킴</a:t>
            </a:r>
            <a:endParaRPr lang="en-US" altLang="ko-KR" sz="100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RNN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계열 알고리즘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종류</a:t>
            </a:r>
            <a:endParaRPr lang="en-US" altLang="ko-KR" sz="100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9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* </a:t>
            </a:r>
            <a:r>
              <a:rPr lang="en-US" altLang="ko-KR" sz="9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LSTM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</a:p>
          <a:p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RNN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알고리즘의 단점인 </a:t>
            </a: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학습률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전이 방식을 가중치를 곱하는 방식에서 합하는 방식으로 개선하여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가중치가 너무 크게 상승하는 것을 보완함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단점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계산량이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많아  학습시간이 많이 소모됨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* </a:t>
            </a:r>
            <a:r>
              <a:rPr lang="en-US" altLang="ko-KR" sz="9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GRU</a:t>
            </a:r>
          </a:p>
          <a:p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LSTM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알고리즘에서 </a:t>
            </a: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학습률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전이 방식을 합하는 방식은 유지하되 계산식을 단순화하는 방향으로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개선하여 학습량을 줄여 학습시간을 감소시킴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단점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정확도가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보다 다소 낮게 </a:t>
            </a:r>
            <a:r>
              <a:rPr lang="ko-KR" altLang="en-US" sz="9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나타남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3" name="组合 7">
            <a:extLst>
              <a:ext uri="{FF2B5EF4-FFF2-40B4-BE49-F238E27FC236}">
                <a16:creationId xmlns:a16="http://schemas.microsoft.com/office/drawing/2014/main" xmlns="" id="{6F5BAEF2-2805-4DC7-8B22-5FF6E9960C90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7" name="矩形 8">
              <a:extLst>
                <a:ext uri="{FF2B5EF4-FFF2-40B4-BE49-F238E27FC236}">
                  <a16:creationId xmlns:a16="http://schemas.microsoft.com/office/drawing/2014/main" xmlns="" id="{1C750D60-BA6F-4F36-B8BB-03A126EEC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8" name="矩形 9">
              <a:extLst>
                <a:ext uri="{FF2B5EF4-FFF2-40B4-BE49-F238E27FC236}">
                  <a16:creationId xmlns:a16="http://schemas.microsoft.com/office/drawing/2014/main" xmlns="" id="{7495CABD-438D-46FE-AB7B-C5C523368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9" name="文本框 10">
            <a:extLst>
              <a:ext uri="{FF2B5EF4-FFF2-40B4-BE49-F238E27FC236}">
                <a16:creationId xmlns:a16="http://schemas.microsoft.com/office/drawing/2014/main" xmlns="" id="{D4494520-28E5-4067-B886-CE230379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3.3.1 </a:t>
            </a:r>
            <a:r>
              <a:rPr lang="ko-KR" altLang="en-US" sz="2000" b="1" dirty="0" err="1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모델 선정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FAB57477-BCDE-4FF9-97DF-0A7259CDB4BF}"/>
              </a:ext>
            </a:extLst>
          </p:cNvPr>
          <p:cNvGrpSpPr/>
          <p:nvPr/>
        </p:nvGrpSpPr>
        <p:grpSpPr>
          <a:xfrm>
            <a:off x="3830952" y="742585"/>
            <a:ext cx="1891133" cy="1233367"/>
            <a:chOff x="3391383" y="2361235"/>
            <a:chExt cx="2696902" cy="219918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13A71FFE-F5E7-4AC3-9E5D-A6063B728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476" t="49808" r="14807" b="28499"/>
            <a:stretch/>
          </p:blipFill>
          <p:spPr>
            <a:xfrm>
              <a:off x="3391383" y="2361235"/>
              <a:ext cx="2696902" cy="2199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C1891A5A-1A3A-4E83-9D9B-B867FE90D2D8}"/>
                </a:ext>
              </a:extLst>
            </p:cNvPr>
            <p:cNvGrpSpPr/>
            <p:nvPr/>
          </p:nvGrpSpPr>
          <p:grpSpPr>
            <a:xfrm>
              <a:off x="4107375" y="2758421"/>
              <a:ext cx="1111702" cy="1192971"/>
              <a:chOff x="4116181" y="2756820"/>
              <a:chExt cx="1111702" cy="1192971"/>
            </a:xfrm>
          </p:grpSpPr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xmlns="" id="{72C94CE2-87D1-4952-ABFC-BEF87BF1D4A7}"/>
                  </a:ext>
                </a:extLst>
              </p:cNvPr>
              <p:cNvCxnSpPr/>
              <p:nvPr/>
            </p:nvCxnSpPr>
            <p:spPr>
              <a:xfrm>
                <a:off x="4661463" y="3302296"/>
                <a:ext cx="302919" cy="562068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xmlns="" id="{C018DF17-8552-47F9-81C3-DFE14EF977D0}"/>
                  </a:ext>
                </a:extLst>
              </p:cNvPr>
              <p:cNvCxnSpPr>
                <a:stCxn id="36" idx="0"/>
              </p:cNvCxnSpPr>
              <p:nvPr/>
            </p:nvCxnSpPr>
            <p:spPr>
              <a:xfrm>
                <a:off x="4657653" y="3310648"/>
                <a:ext cx="130207" cy="61092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xmlns="" id="{15D0D73F-4B13-45D9-AB97-2A55C2506A93}"/>
                  </a:ext>
                </a:extLst>
              </p:cNvPr>
              <p:cNvCxnSpPr>
                <a:stCxn id="36" idx="0"/>
              </p:cNvCxnSpPr>
              <p:nvPr/>
            </p:nvCxnSpPr>
            <p:spPr>
              <a:xfrm flipH="1">
                <a:off x="4592917" y="3310648"/>
                <a:ext cx="64736" cy="63914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xmlns="" id="{173AE82F-ED79-4550-9643-7940F624848D}"/>
                  </a:ext>
                </a:extLst>
              </p:cNvPr>
              <p:cNvCxnSpPr>
                <a:stCxn id="36" idx="6"/>
              </p:cNvCxnSpPr>
              <p:nvPr/>
            </p:nvCxnSpPr>
            <p:spPr>
              <a:xfrm flipH="1">
                <a:off x="4384575" y="3363988"/>
                <a:ext cx="326418" cy="44316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xmlns="" id="{8B83C4A2-14CF-46C9-B93A-2B11A0A34D13}"/>
                  </a:ext>
                </a:extLst>
              </p:cNvPr>
              <p:cNvCxnSpPr>
                <a:stCxn id="36" idx="6"/>
              </p:cNvCxnSpPr>
              <p:nvPr/>
            </p:nvCxnSpPr>
            <p:spPr>
              <a:xfrm flipH="1">
                <a:off x="4167931" y="3363988"/>
                <a:ext cx="543062" cy="282426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xmlns="" id="{6CCBEC7B-A843-459F-AF2E-CE0D408FC7E7}"/>
                  </a:ext>
                </a:extLst>
              </p:cNvPr>
              <p:cNvCxnSpPr>
                <a:stCxn id="36" idx="6"/>
              </p:cNvCxnSpPr>
              <p:nvPr/>
            </p:nvCxnSpPr>
            <p:spPr>
              <a:xfrm flipH="1">
                <a:off x="4134865" y="3363988"/>
                <a:ext cx="576128" cy="94027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xmlns="" id="{9A004843-844F-485F-81EF-B95D76AA0A1D}"/>
                  </a:ext>
                </a:extLst>
              </p:cNvPr>
              <p:cNvCxnSpPr>
                <a:stCxn id="36" idx="5"/>
              </p:cNvCxnSpPr>
              <p:nvPr/>
            </p:nvCxnSpPr>
            <p:spPr>
              <a:xfrm flipH="1" flipV="1">
                <a:off x="4119517" y="3269616"/>
                <a:ext cx="575853" cy="13208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xmlns="" id="{670B3B2E-9045-4B4B-A55E-D943CF02C07F}"/>
                  </a:ext>
                </a:extLst>
              </p:cNvPr>
              <p:cNvCxnSpPr>
                <a:stCxn id="36" idx="5"/>
              </p:cNvCxnSpPr>
              <p:nvPr/>
            </p:nvCxnSpPr>
            <p:spPr>
              <a:xfrm flipH="1" flipV="1">
                <a:off x="4116181" y="3058632"/>
                <a:ext cx="579189" cy="34307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xmlns="" id="{E2D70471-B5F4-46B5-9753-F4D9B970697F}"/>
                  </a:ext>
                </a:extLst>
              </p:cNvPr>
              <p:cNvCxnSpPr>
                <a:stCxn id="36" idx="4"/>
              </p:cNvCxnSpPr>
              <p:nvPr/>
            </p:nvCxnSpPr>
            <p:spPr>
              <a:xfrm flipH="1" flipV="1">
                <a:off x="4293308" y="2851233"/>
                <a:ext cx="364345" cy="566095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xmlns="" id="{012AECB4-A237-4C8D-B95B-BD0E29BFA228}"/>
                  </a:ext>
                </a:extLst>
              </p:cNvPr>
              <p:cNvCxnSpPr>
                <a:stCxn id="36" idx="5"/>
              </p:cNvCxnSpPr>
              <p:nvPr/>
            </p:nvCxnSpPr>
            <p:spPr>
              <a:xfrm flipH="1" flipV="1">
                <a:off x="4498975" y="2818166"/>
                <a:ext cx="196395" cy="58353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xmlns="" id="{0B8D3475-11F7-475A-BA5A-61B7EA332AC2}"/>
                  </a:ext>
                </a:extLst>
              </p:cNvPr>
              <p:cNvCxnSpPr>
                <a:stCxn id="36" idx="4"/>
              </p:cNvCxnSpPr>
              <p:nvPr/>
            </p:nvCxnSpPr>
            <p:spPr>
              <a:xfrm flipV="1">
                <a:off x="4657653" y="2780073"/>
                <a:ext cx="53340" cy="637255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xmlns="" id="{CFA44D09-C6E1-4BE6-B049-B10CA5A42A9E}"/>
                  </a:ext>
                </a:extLst>
              </p:cNvPr>
              <p:cNvCxnSpPr>
                <a:stCxn id="36" idx="4"/>
              </p:cNvCxnSpPr>
              <p:nvPr/>
            </p:nvCxnSpPr>
            <p:spPr>
              <a:xfrm flipV="1">
                <a:off x="4657653" y="2756820"/>
                <a:ext cx="221363" cy="660508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xmlns="" id="{0B4417E0-55A7-4B06-9603-1E1FDB07F593}"/>
                  </a:ext>
                </a:extLst>
              </p:cNvPr>
              <p:cNvCxnSpPr/>
              <p:nvPr/>
            </p:nvCxnSpPr>
            <p:spPr>
              <a:xfrm flipV="1">
                <a:off x="4615328" y="2946908"/>
                <a:ext cx="316249" cy="451180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xmlns="" id="{0B7CA0B4-AD94-4357-9E87-1804E9082A1F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 flipV="1">
                <a:off x="4619936" y="3110501"/>
                <a:ext cx="516601" cy="291204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xmlns="" id="{F676EB69-DE96-4606-8234-7C8DCC0456FE}"/>
                  </a:ext>
                </a:extLst>
              </p:cNvPr>
              <p:cNvCxnSpPr>
                <a:stCxn id="36" idx="2"/>
              </p:cNvCxnSpPr>
              <p:nvPr/>
            </p:nvCxnSpPr>
            <p:spPr>
              <a:xfrm flipV="1">
                <a:off x="4604313" y="3289175"/>
                <a:ext cx="578359" cy="74813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xmlns="" id="{D7E4BE22-BFAD-45C7-A0E6-9E195A9EBDC7}"/>
                  </a:ext>
                </a:extLst>
              </p:cNvPr>
              <p:cNvCxnSpPr>
                <a:stCxn id="36" idx="2"/>
              </p:cNvCxnSpPr>
              <p:nvPr/>
            </p:nvCxnSpPr>
            <p:spPr>
              <a:xfrm>
                <a:off x="4604313" y="3363988"/>
                <a:ext cx="623570" cy="105856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xmlns="" id="{E5CF661B-3E32-49ED-97F8-1827929A30B2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>
                <a:off x="4619936" y="3326271"/>
                <a:ext cx="457081" cy="360369"/>
              </a:xfrm>
              <a:prstGeom prst="straightConnector1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57954D63-4F82-4C01-9949-5FF91E912A61}"/>
                </a:ext>
              </a:extLst>
            </p:cNvPr>
            <p:cNvGrpSpPr/>
            <p:nvPr/>
          </p:nvGrpSpPr>
          <p:grpSpPr>
            <a:xfrm>
              <a:off x="4289749" y="2930005"/>
              <a:ext cx="771764" cy="849273"/>
              <a:chOff x="4289749" y="2930005"/>
              <a:chExt cx="771764" cy="849273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xmlns="" id="{C2EBC859-41A1-41EF-8107-5C8F723757D2}"/>
                  </a:ext>
                </a:extLst>
              </p:cNvPr>
              <p:cNvCxnSpPr/>
              <p:nvPr/>
            </p:nvCxnSpPr>
            <p:spPr>
              <a:xfrm flipH="1">
                <a:off x="4543185" y="3355985"/>
                <a:ext cx="114686" cy="423293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xmlns="" id="{0F7B6751-4D8B-4DAE-B376-E7B67021AF05}"/>
                  </a:ext>
                </a:extLst>
              </p:cNvPr>
              <p:cNvCxnSpPr/>
              <p:nvPr/>
            </p:nvCxnSpPr>
            <p:spPr>
              <a:xfrm>
                <a:off x="4657702" y="3356368"/>
                <a:ext cx="53291" cy="381000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xmlns="" id="{229E5924-122D-44B6-87B4-BC0CBA14A162}"/>
                  </a:ext>
                </a:extLst>
              </p:cNvPr>
              <p:cNvCxnSpPr>
                <a:stCxn id="36" idx="5"/>
              </p:cNvCxnSpPr>
              <p:nvPr/>
            </p:nvCxnSpPr>
            <p:spPr>
              <a:xfrm>
                <a:off x="4695370" y="3401705"/>
                <a:ext cx="217553" cy="305183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xmlns="" id="{74973CDA-EB1B-4740-9EA6-4620B7FEA6F5}"/>
                  </a:ext>
                </a:extLst>
              </p:cNvPr>
              <p:cNvCxnSpPr/>
              <p:nvPr/>
            </p:nvCxnSpPr>
            <p:spPr>
              <a:xfrm flipV="1">
                <a:off x="4655243" y="3124401"/>
                <a:ext cx="332610" cy="239588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xmlns="" id="{37E2068C-C969-4B94-B6C5-6F2F3DAA3D93}"/>
                  </a:ext>
                </a:extLst>
              </p:cNvPr>
              <p:cNvCxnSpPr/>
              <p:nvPr/>
            </p:nvCxnSpPr>
            <p:spPr>
              <a:xfrm>
                <a:off x="4640482" y="3369482"/>
                <a:ext cx="421031" cy="109886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xmlns="" id="{5DF271E4-ECF6-4EBB-A4C8-56AD29EDC2A9}"/>
                  </a:ext>
                </a:extLst>
              </p:cNvPr>
              <p:cNvCxnSpPr/>
              <p:nvPr/>
            </p:nvCxnSpPr>
            <p:spPr>
              <a:xfrm flipH="1">
                <a:off x="4337613" y="3349337"/>
                <a:ext cx="325564" cy="288972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xmlns="" id="{767324A7-CC92-4E81-B280-BE2DB78B513F}"/>
                  </a:ext>
                </a:extLst>
              </p:cNvPr>
              <p:cNvCxnSpPr/>
              <p:nvPr/>
            </p:nvCxnSpPr>
            <p:spPr>
              <a:xfrm flipH="1">
                <a:off x="4289797" y="3359909"/>
                <a:ext cx="367857" cy="72530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xmlns="" id="{EA2B566F-69E2-4686-8A8F-35271D9B6D0D}"/>
                  </a:ext>
                </a:extLst>
              </p:cNvPr>
              <p:cNvCxnSpPr/>
              <p:nvPr/>
            </p:nvCxnSpPr>
            <p:spPr>
              <a:xfrm flipH="1" flipV="1">
                <a:off x="4289749" y="3248608"/>
                <a:ext cx="367253" cy="118922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xmlns="" id="{B3D34930-11E6-4AFB-8365-463AD7CFB298}"/>
                  </a:ext>
                </a:extLst>
              </p:cNvPr>
              <p:cNvCxnSpPr/>
              <p:nvPr/>
            </p:nvCxnSpPr>
            <p:spPr>
              <a:xfrm flipH="1" flipV="1">
                <a:off x="4337613" y="3037979"/>
                <a:ext cx="331328" cy="340473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xmlns="" id="{B3AA5E63-FF8C-451F-A85E-EA10CAB80F6C}"/>
                  </a:ext>
                </a:extLst>
              </p:cNvPr>
              <p:cNvCxnSpPr/>
              <p:nvPr/>
            </p:nvCxnSpPr>
            <p:spPr>
              <a:xfrm flipH="1" flipV="1">
                <a:off x="4533828" y="2983992"/>
                <a:ext cx="119884" cy="390104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xmlns="" id="{F62D7371-2284-43DC-811D-50E5EFE63826}"/>
                  </a:ext>
                </a:extLst>
              </p:cNvPr>
              <p:cNvCxnSpPr/>
              <p:nvPr/>
            </p:nvCxnSpPr>
            <p:spPr>
              <a:xfrm flipV="1">
                <a:off x="4655976" y="2930005"/>
                <a:ext cx="94603" cy="452356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xmlns="" id="{A90F9694-EFD3-4111-91F2-13678B57B42B}"/>
                  </a:ext>
                </a:extLst>
              </p:cNvPr>
              <p:cNvCxnSpPr/>
              <p:nvPr/>
            </p:nvCxnSpPr>
            <p:spPr>
              <a:xfrm flipV="1">
                <a:off x="4635104" y="3305424"/>
                <a:ext cx="384499" cy="58258"/>
              </a:xfrm>
              <a:prstGeom prst="straightConnector1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xmlns="" id="{90BE163C-065A-4076-B04C-120A8536726C}"/>
                </a:ext>
              </a:extLst>
            </p:cNvPr>
            <p:cNvGrpSpPr/>
            <p:nvPr/>
          </p:nvGrpSpPr>
          <p:grpSpPr>
            <a:xfrm>
              <a:off x="4451889" y="3121800"/>
              <a:ext cx="426744" cy="466978"/>
              <a:chOff x="4451889" y="3121800"/>
              <a:chExt cx="426744" cy="466978"/>
            </a:xfrm>
          </p:grpSpPr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xmlns="" id="{0060CC20-883F-4CD3-8843-172B8C6846C5}"/>
                  </a:ext>
                </a:extLst>
              </p:cNvPr>
              <p:cNvCxnSpPr/>
              <p:nvPr/>
            </p:nvCxnSpPr>
            <p:spPr>
              <a:xfrm flipH="1">
                <a:off x="4459533" y="3356368"/>
                <a:ext cx="148590" cy="38100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xmlns="" id="{91EB2850-002F-4C30-876C-B76517E6D107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 flipH="1">
                <a:off x="4527922" y="3401705"/>
                <a:ext cx="92014" cy="187073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xmlns="" id="{4F659DA8-285B-4420-928B-4EC36DDE29E2}"/>
                  </a:ext>
                </a:extLst>
              </p:cNvPr>
              <p:cNvCxnSpPr/>
              <p:nvPr/>
            </p:nvCxnSpPr>
            <p:spPr>
              <a:xfrm>
                <a:off x="4661463" y="3409708"/>
                <a:ext cx="34864" cy="144780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xmlns="" id="{FB879A76-851D-4336-9697-8DC8931B6FB2}"/>
                  </a:ext>
                </a:extLst>
              </p:cNvPr>
              <p:cNvCxnSpPr/>
              <p:nvPr/>
            </p:nvCxnSpPr>
            <p:spPr>
              <a:xfrm>
                <a:off x="4647275" y="3345382"/>
                <a:ext cx="231358" cy="156592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xmlns="" id="{E9FDC1ED-3DDC-4799-BDCD-D714D4D21062}"/>
                  </a:ext>
                </a:extLst>
              </p:cNvPr>
              <p:cNvCxnSpPr/>
              <p:nvPr/>
            </p:nvCxnSpPr>
            <p:spPr>
              <a:xfrm flipV="1">
                <a:off x="4647275" y="3308108"/>
                <a:ext cx="188178" cy="50035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xmlns="" id="{26DB71D2-6E0B-4AFB-996F-3523BC0DBCF3}"/>
                  </a:ext>
                </a:extLst>
              </p:cNvPr>
              <p:cNvCxnSpPr/>
              <p:nvPr/>
            </p:nvCxnSpPr>
            <p:spPr>
              <a:xfrm flipH="1" flipV="1">
                <a:off x="4612985" y="3174314"/>
                <a:ext cx="40858" cy="195167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xmlns="" id="{00B1826E-2FFB-4CD1-8C91-3B8DEEC66000}"/>
                  </a:ext>
                </a:extLst>
              </p:cNvPr>
              <p:cNvCxnSpPr/>
              <p:nvPr/>
            </p:nvCxnSpPr>
            <p:spPr>
              <a:xfrm flipH="1" flipV="1">
                <a:off x="4451889" y="3211205"/>
                <a:ext cx="196683" cy="155170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xmlns="" id="{B2A8CAC9-B787-4503-A22A-79509322DBE1}"/>
                  </a:ext>
                </a:extLst>
              </p:cNvPr>
              <p:cNvCxnSpPr/>
              <p:nvPr/>
            </p:nvCxnSpPr>
            <p:spPr>
              <a:xfrm flipV="1">
                <a:off x="4645875" y="3121800"/>
                <a:ext cx="155121" cy="258125"/>
              </a:xfrm>
              <a:prstGeom prst="straightConnector1">
                <a:avLst/>
              </a:prstGeom>
              <a:ln w="19050">
                <a:solidFill>
                  <a:schemeClr val="accent2">
                    <a:lumMod val="20000"/>
                    <a:lumOff val="80000"/>
                  </a:schemeClr>
                </a:solidFill>
                <a:headEnd w="sm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9E8AA970-62AA-4925-A1C8-892841C36CE8}"/>
                </a:ext>
              </a:extLst>
            </p:cNvPr>
            <p:cNvSpPr/>
            <p:nvPr/>
          </p:nvSpPr>
          <p:spPr>
            <a:xfrm>
              <a:off x="4604313" y="3310648"/>
              <a:ext cx="106680" cy="1066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75996" y="1167594"/>
            <a:ext cx="2566356" cy="3172941"/>
            <a:chOff x="6375996" y="1167594"/>
            <a:chExt cx="2566356" cy="317294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D682AF65-2241-4EC7-9AC6-F9CCAC3127B9}"/>
                </a:ext>
              </a:extLst>
            </p:cNvPr>
            <p:cNvGrpSpPr/>
            <p:nvPr/>
          </p:nvGrpSpPr>
          <p:grpSpPr>
            <a:xfrm>
              <a:off x="6375996" y="1167594"/>
              <a:ext cx="2566356" cy="2849064"/>
              <a:chOff x="6132594" y="1754469"/>
              <a:chExt cx="2566356" cy="2849064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xmlns="" id="{E9757A8C-0339-459D-968B-18202E54FD4D}"/>
                  </a:ext>
                </a:extLst>
              </p:cNvPr>
              <p:cNvGrpSpPr/>
              <p:nvPr/>
            </p:nvGrpSpPr>
            <p:grpSpPr>
              <a:xfrm>
                <a:off x="6132594" y="1754469"/>
                <a:ext cx="2566356" cy="2849064"/>
                <a:chOff x="5474752" y="1859724"/>
                <a:chExt cx="2566356" cy="2849064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xmlns="" id="{8033C9E3-41DB-4330-9FAA-2353A88D901C}"/>
                    </a:ext>
                  </a:extLst>
                </p:cNvPr>
                <p:cNvGrpSpPr/>
                <p:nvPr/>
              </p:nvGrpSpPr>
              <p:grpSpPr>
                <a:xfrm>
                  <a:off x="5474752" y="1886238"/>
                  <a:ext cx="2566356" cy="2822550"/>
                  <a:chOff x="5474752" y="1886238"/>
                  <a:chExt cx="2566356" cy="28225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xmlns="" id="{26EE7E00-EC94-4AFE-BEA2-694FA6D7C338}"/>
                      </a:ext>
                    </a:extLst>
                  </p:cNvPr>
                  <p:cNvGrpSpPr/>
                  <p:nvPr/>
                </p:nvGrpSpPr>
                <p:grpSpPr>
                  <a:xfrm>
                    <a:off x="5474752" y="1886238"/>
                    <a:ext cx="2566356" cy="2822550"/>
                    <a:chOff x="5474752" y="1886238"/>
                    <a:chExt cx="2566356" cy="2822550"/>
                  </a:xfrm>
                </p:grpSpPr>
                <p:pic>
                  <p:nvPicPr>
                    <p:cNvPr id="11" name="Picture 2">
                      <a:extLst>
                        <a:ext uri="{FF2B5EF4-FFF2-40B4-BE49-F238E27FC236}">
                          <a16:creationId xmlns:a16="http://schemas.microsoft.com/office/drawing/2014/main" xmlns="" id="{CA2A7033-6488-4D1D-B5D6-9FA2E78606F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474752" y="1886238"/>
                      <a:ext cx="2566356" cy="2822550"/>
                    </a:xfrm>
                    <a:prstGeom prst="rect">
                      <a:avLst/>
                    </a:prstGeom>
                    <a:noFill/>
                    <a:ln w="3175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" name="그림 2">
                      <a:extLst>
                        <a:ext uri="{FF2B5EF4-FFF2-40B4-BE49-F238E27FC236}">
                          <a16:creationId xmlns:a16="http://schemas.microsoft.com/office/drawing/2014/main" xmlns="" id="{21851D99-E8D4-49E4-B0AD-A6BC45EBFF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510470" y="2676524"/>
                      <a:ext cx="854611" cy="22860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xmlns="" id="{CCA869C0-1A1E-47C5-8C45-1D8ADE4CC3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510469" y="3514725"/>
                      <a:ext cx="854611" cy="21431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그림 14">
                      <a:extLst>
                        <a:ext uri="{FF2B5EF4-FFF2-40B4-BE49-F238E27FC236}">
                          <a16:creationId xmlns:a16="http://schemas.microsoft.com/office/drawing/2014/main" xmlns="" id="{6AFC8651-9607-47CA-B2B2-7EE7C86127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820157" y="3821906"/>
                      <a:ext cx="635538" cy="22860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그림 15">
                      <a:extLst>
                        <a:ext uri="{FF2B5EF4-FFF2-40B4-BE49-F238E27FC236}">
                          <a16:creationId xmlns:a16="http://schemas.microsoft.com/office/drawing/2014/main" xmlns="" id="{466293A7-DB68-4D4B-B962-74CE8792B5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817649" y="3521870"/>
                      <a:ext cx="552193" cy="21431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그림 16">
                      <a:extLst>
                        <a:ext uri="{FF2B5EF4-FFF2-40B4-BE49-F238E27FC236}">
                          <a16:creationId xmlns:a16="http://schemas.microsoft.com/office/drawing/2014/main" xmlns="" id="{A6FBA246-92B7-4CF1-8853-34FDB01EF5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703350" y="4419311"/>
                      <a:ext cx="635538" cy="22860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그림 18">
                      <a:extLst>
                        <a:ext uri="{FF2B5EF4-FFF2-40B4-BE49-F238E27FC236}">
                          <a16:creationId xmlns:a16="http://schemas.microsoft.com/office/drawing/2014/main" xmlns="" id="{CA068B77-BC2F-491C-8E6E-EA0814DA38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820157" y="2935024"/>
                      <a:ext cx="635538" cy="22860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" name="그림 7">
                    <a:extLst>
                      <a:ext uri="{FF2B5EF4-FFF2-40B4-BE49-F238E27FC236}">
                        <a16:creationId xmlns:a16="http://schemas.microsoft.com/office/drawing/2014/main" xmlns="" id="{DF32CD08-212F-45AF-B350-B720865A91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548380" y="1895175"/>
                    <a:ext cx="419100" cy="11777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xmlns="" id="{ECFC3CAB-5DA0-4DD5-8D04-7C0B97D261AA}"/>
                    </a:ext>
                  </a:extLst>
                </p:cNvPr>
                <p:cNvSpPr/>
                <p:nvPr/>
              </p:nvSpPr>
              <p:spPr>
                <a:xfrm>
                  <a:off x="6288879" y="1886238"/>
                  <a:ext cx="766762" cy="282255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xmlns="" id="{DF5DC783-AF09-484B-85FA-AC97FEE7B7B3}"/>
                    </a:ext>
                  </a:extLst>
                </p:cNvPr>
                <p:cNvSpPr txBox="1"/>
                <p:nvPr/>
              </p:nvSpPr>
              <p:spPr>
                <a:xfrm>
                  <a:off x="6338888" y="1859724"/>
                  <a:ext cx="888205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 dirty="0" err="1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학습률</a:t>
                  </a:r>
                  <a:r>
                    <a:rPr lang="ko-KR" altLang="en-US" sz="7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 전이</a:t>
                  </a:r>
                </a:p>
              </p:txBody>
            </p:sp>
          </p:grp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xmlns="" id="{C66F8818-78ED-4D5A-94DD-C0DA534C9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08" y="2135928"/>
                <a:ext cx="361950" cy="2178128"/>
              </a:xfrm>
              <a:prstGeom prst="rect">
                <a:avLst/>
              </a:prstGeom>
            </p:spPr>
          </p:pic>
          <p:sp>
            <p:nvSpPr>
              <p:cNvPr id="25" name="아래쪽 화살표 6">
                <a:extLst>
                  <a:ext uri="{FF2B5EF4-FFF2-40B4-BE49-F238E27FC236}">
                    <a16:creationId xmlns:a16="http://schemas.microsoft.com/office/drawing/2014/main" xmlns="" id="{C3482404-0CD1-41B8-BE2C-968C6501C214}"/>
                  </a:ext>
                </a:extLst>
              </p:cNvPr>
              <p:cNvSpPr/>
              <p:nvPr/>
            </p:nvSpPr>
            <p:spPr>
              <a:xfrm>
                <a:off x="6171513" y="2019575"/>
                <a:ext cx="404315" cy="2392694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13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입</a:t>
                </a:r>
                <a:endParaRPr lang="en-US" altLang="ko-KR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  <a:p>
                <a:pPr algn="ctr"/>
                <a:endParaRPr lang="en-US" altLang="ko-KR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  <a:p>
                <a:pPr algn="ctr"/>
                <a:r>
                  <a:rPr lang="ko-KR" altLang="en-US" sz="1013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력</a:t>
                </a:r>
                <a:endParaRPr lang="en-US" altLang="ko-KR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  <a:p>
                <a:pPr algn="ctr"/>
                <a:endParaRPr lang="en-US" altLang="ko-KR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  <a:p>
                <a:pPr algn="ctr"/>
                <a:r>
                  <a:rPr lang="ko-KR" altLang="en-US" sz="1013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순</a:t>
                </a:r>
                <a:endParaRPr lang="en-US" altLang="ko-KR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  <a:p>
                <a:pPr algn="ctr"/>
                <a:endParaRPr lang="en-US" altLang="ko-KR" sz="1013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  <a:p>
                <a:pPr algn="ctr"/>
                <a:r>
                  <a:rPr lang="ko-KR" altLang="en-US" sz="1013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서</a:t>
                </a: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7156473" y="4094314"/>
              <a:ext cx="94128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RNN </a:t>
              </a:r>
              <a:r>
                <a:rPr lang="ko-KR" altLang="en-US" sz="10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알고리즘</a:t>
              </a:r>
              <a:endParaRPr lang="ko-KR" altLang="en-US" sz="1000" dirty="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74564" y="4562971"/>
            <a:ext cx="38811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※ </a:t>
            </a:r>
            <a:r>
              <a:rPr lang="ko-KR" altLang="en-US" sz="900" dirty="0" smtClean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데이터에 특성에 따라 알고리즘 선정이 중요 </a:t>
            </a:r>
            <a:r>
              <a:rPr lang="en-US" altLang="ko-KR" sz="900" dirty="0" smtClean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900" dirty="0" smtClean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데이터의 규칙성</a:t>
            </a:r>
            <a:r>
              <a:rPr lang="en-US" altLang="ko-KR" sz="900" dirty="0" smtClean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900" dirty="0" smtClean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순차</a:t>
            </a:r>
            <a:r>
              <a:rPr lang="en-US" altLang="ko-KR" sz="900" dirty="0" smtClean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900" dirty="0" err="1" smtClean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렌덤</a:t>
            </a:r>
            <a:r>
              <a:rPr lang="ko-KR" altLang="en-US" sz="900" dirty="0" smtClean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등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9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D523309-A9F9-4AE7-AF59-59EAADD8ADE0}"/>
              </a:ext>
            </a:extLst>
          </p:cNvPr>
          <p:cNvSpPr txBox="1"/>
          <p:nvPr/>
        </p:nvSpPr>
        <p:spPr>
          <a:xfrm>
            <a:off x="512004" y="722436"/>
            <a:ext cx="489401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최종 선정 알고리즘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- </a:t>
            </a:r>
            <a:r>
              <a:rPr lang="en-US" altLang="ko-KR" sz="1000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Bidirectioan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-LSTM</a:t>
            </a:r>
          </a:p>
          <a:p>
            <a:endParaRPr lang="en-US" altLang="ko-KR" sz="100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선정사유 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-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서버 추가로 인해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GPU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자원이 여유로워 졌으며 보다 정확한 판단을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위해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     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정확도가 높은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모델을 사용 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- 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정방향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학습이 아닌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양방양학습방법인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Bidirectioan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기법을 도입하여 보다 높은 </a:t>
            </a:r>
            <a:endParaRPr lang="en-US" altLang="ko-KR" sz="100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      </a:t>
            </a:r>
            <a:r>
              <a:rPr lang="ko-KR" altLang="en-US" sz="1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정확도를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나타낼 수 있게 개발가능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Deep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Learning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모델 모식도</a:t>
            </a:r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4" name="组合 7">
            <a:extLst>
              <a:ext uri="{FF2B5EF4-FFF2-40B4-BE49-F238E27FC236}">
                <a16:creationId xmlns:a16="http://schemas.microsoft.com/office/drawing/2014/main" xmlns="" id="{A23DCAA0-41B8-4826-ACF8-AF38F9F77FEE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5" name="矩形 8">
              <a:extLst>
                <a:ext uri="{FF2B5EF4-FFF2-40B4-BE49-F238E27FC236}">
                  <a16:creationId xmlns:a16="http://schemas.microsoft.com/office/drawing/2014/main" xmlns="" id="{A729B7B2-CD57-4999-8018-9130150D4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6" name="矩形 9">
              <a:extLst>
                <a:ext uri="{FF2B5EF4-FFF2-40B4-BE49-F238E27FC236}">
                  <a16:creationId xmlns:a16="http://schemas.microsoft.com/office/drawing/2014/main" xmlns="" id="{B23F245F-21BA-414B-87B4-A3738B769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17" name="文本框 10">
            <a:extLst>
              <a:ext uri="{FF2B5EF4-FFF2-40B4-BE49-F238E27FC236}">
                <a16:creationId xmlns:a16="http://schemas.microsoft.com/office/drawing/2014/main" xmlns="" id="{C1F6DC28-14E0-437B-8F7A-C812E1A10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3.3.2 </a:t>
            </a:r>
            <a:r>
              <a:rPr lang="ko-KR" altLang="en-US" sz="2000" b="1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선정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48256" y="2711669"/>
            <a:ext cx="4821505" cy="1637013"/>
            <a:chOff x="660708" y="2661428"/>
            <a:chExt cx="4821505" cy="163701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7F25F131-4D81-41FA-AE2B-06C828D18F41}"/>
                </a:ext>
              </a:extLst>
            </p:cNvPr>
            <p:cNvGrpSpPr/>
            <p:nvPr/>
          </p:nvGrpSpPr>
          <p:grpSpPr>
            <a:xfrm>
              <a:off x="660708" y="2661428"/>
              <a:ext cx="4821505" cy="1637013"/>
              <a:chOff x="1014004" y="2242094"/>
              <a:chExt cx="5742028" cy="194955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B9567546-6638-4B30-A74E-1638ADD66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8191" y="2242094"/>
                <a:ext cx="2047841" cy="194955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30A9341F-C2B0-4396-A29F-8EFF94C86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004" y="2242094"/>
                <a:ext cx="3781662" cy="1949552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DF693D6-2001-4EC8-8059-1FE50EABD650}"/>
                </a:ext>
              </a:extLst>
            </p:cNvPr>
            <p:cNvSpPr txBox="1"/>
            <p:nvPr/>
          </p:nvSpPr>
          <p:spPr>
            <a:xfrm>
              <a:off x="3756717" y="3148635"/>
              <a:ext cx="162481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 err="1"/>
                <a:t>Bidirectioan</a:t>
              </a:r>
              <a:r>
                <a:rPr lang="en-US" altLang="ko-KR" sz="1100" dirty="0"/>
                <a:t>-LSTM 2</a:t>
              </a:r>
              <a:r>
                <a:rPr lang="ko-KR" altLang="en-US" sz="1100" dirty="0" err="1"/>
                <a:t>개층</a:t>
              </a:r>
              <a:r>
                <a:rPr lang="en-US" altLang="ko-KR" sz="1100" dirty="0"/>
                <a:t> </a:t>
              </a:r>
              <a:endParaRPr lang="ko-KR" altLang="en-US" sz="11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596E0EC-FB41-4B94-B270-3BBB873C67D7}"/>
                </a:ext>
              </a:extLst>
            </p:cNvPr>
            <p:cNvSpPr txBox="1"/>
            <p:nvPr/>
          </p:nvSpPr>
          <p:spPr>
            <a:xfrm>
              <a:off x="3828647" y="3882086"/>
              <a:ext cx="14007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악 </a:t>
              </a:r>
              <a:r>
                <a:rPr lang="en-US" altLang="ko-KR" sz="1100" dirty="0"/>
                <a:t>30</a:t>
              </a:r>
              <a:r>
                <a:rPr lang="ko-KR" altLang="en-US" sz="1100" dirty="0"/>
                <a:t>만개의 </a:t>
              </a:r>
              <a:r>
                <a:rPr lang="ko-KR" altLang="en-US" sz="1100" dirty="0" err="1"/>
                <a:t>연산량</a:t>
              </a:r>
              <a:r>
                <a:rPr lang="ko-KR" altLang="en-US" sz="1100" dirty="0"/>
                <a:t> 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16AB1138-5E17-45AB-AC48-B677DF4DE1D7}"/>
                </a:ext>
              </a:extLst>
            </p:cNvPr>
            <p:cNvSpPr/>
            <p:nvPr/>
          </p:nvSpPr>
          <p:spPr>
            <a:xfrm>
              <a:off x="1310731" y="3776163"/>
              <a:ext cx="400340" cy="1351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xmlns="" id="{E06ED2CE-EB48-428C-8E91-601BC47B20E2}"/>
                </a:ext>
              </a:extLst>
            </p:cNvPr>
            <p:cNvCxnSpPr>
              <a:endCxn id="35" idx="1"/>
            </p:cNvCxnSpPr>
            <p:nvPr/>
          </p:nvCxnSpPr>
          <p:spPr>
            <a:xfrm>
              <a:off x="1711071" y="3843745"/>
              <a:ext cx="2117576" cy="1691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6056037" y="799627"/>
            <a:ext cx="2852893" cy="3686197"/>
            <a:chOff x="6056037" y="799627"/>
            <a:chExt cx="2852893" cy="368619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62730EA5-B578-4C93-8DE4-46B3B4F62011}"/>
                </a:ext>
              </a:extLst>
            </p:cNvPr>
            <p:cNvGrpSpPr/>
            <p:nvPr/>
          </p:nvGrpSpPr>
          <p:grpSpPr>
            <a:xfrm>
              <a:off x="6120222" y="1144810"/>
              <a:ext cx="2563621" cy="3341014"/>
              <a:chOff x="6430189" y="1369202"/>
              <a:chExt cx="2563621" cy="334101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xmlns="" id="{2078F6A6-7A22-42FC-953A-A8FE4D9DC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0189" y="1369202"/>
                <a:ext cx="2563621" cy="334101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DC69244B-45D6-4B1A-926C-33493FCE3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1098" t="23453" r="21859"/>
              <a:stretch/>
            </p:blipFill>
            <p:spPr>
              <a:xfrm rot="5400000">
                <a:off x="6370853" y="2112437"/>
                <a:ext cx="2748615" cy="1868639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D5008A93-A59A-4A85-93AE-50E077152EDF}"/>
                </a:ext>
              </a:extLst>
            </p:cNvPr>
            <p:cNvSpPr txBox="1"/>
            <p:nvPr/>
          </p:nvSpPr>
          <p:spPr>
            <a:xfrm>
              <a:off x="6056037" y="3936728"/>
              <a:ext cx="1027732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LSTM</a:t>
              </a:r>
            </a:p>
            <a:p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학습방향</a:t>
              </a:r>
              <a:endPara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(Propagation)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5E8A734-416D-473F-B082-661EC2BB5FFC}"/>
                </a:ext>
              </a:extLst>
            </p:cNvPr>
            <p:cNvSpPr txBox="1"/>
            <p:nvPr/>
          </p:nvSpPr>
          <p:spPr>
            <a:xfrm>
              <a:off x="7795267" y="3895524"/>
              <a:ext cx="11136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Bidirectional</a:t>
              </a:r>
            </a:p>
            <a:p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학습방향</a:t>
              </a:r>
              <a:endPara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19E59DD2-59F6-4105-84F7-FEC648DF6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75786" y="1579666"/>
              <a:ext cx="0" cy="2269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xmlns="" id="{B01EE7C1-AA67-41FF-9447-C370E36E8CBA}"/>
                </a:ext>
              </a:extLst>
            </p:cNvPr>
            <p:cNvCxnSpPr>
              <a:cxnSpLocks/>
            </p:cNvCxnSpPr>
            <p:nvPr/>
          </p:nvCxnSpPr>
          <p:spPr>
            <a:xfrm>
              <a:off x="8369512" y="1579666"/>
              <a:ext cx="0" cy="2269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xmlns="" id="{F0982E8D-E942-478A-8E06-D6037918D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1912" y="1579666"/>
              <a:ext cx="0" cy="2269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F8E32CD-36DB-4B34-9A37-13F039AA77F0}"/>
                </a:ext>
              </a:extLst>
            </p:cNvPr>
            <p:cNvSpPr txBox="1"/>
            <p:nvPr/>
          </p:nvSpPr>
          <p:spPr>
            <a:xfrm>
              <a:off x="6500874" y="799627"/>
              <a:ext cx="198477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Propagation and Bidirectional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60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62C3B8-89BE-4EF0-A70A-9507B63BEF43}"/>
              </a:ext>
            </a:extLst>
          </p:cNvPr>
          <p:cNvSpPr txBox="1"/>
          <p:nvPr/>
        </p:nvSpPr>
        <p:spPr>
          <a:xfrm>
            <a:off x="591206" y="783531"/>
            <a:ext cx="722641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데이터 </a:t>
            </a:r>
            <a:r>
              <a:rPr lang="ko-KR" altLang="en-US" sz="14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전처리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순서 요약</a:t>
            </a:r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사출전데이터와 사출 후 데이터를 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element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기준으로 병합</a:t>
            </a:r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L2 Distance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활용해 인접 노드 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개와 해당 노드의 변화량을 산출</a:t>
            </a:r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형상 안에서 모든 노드에 대해 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번 항목을 반복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산출된 데이터는 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형상당 노드 수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*500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데이터와 노드 수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변화량 의 데이터를 갖음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노드 수 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*500 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정보와 노드 수 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* 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변화량 의 정보를 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AI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에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학습시켜</a:t>
            </a:r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최종적으로 인접 노드 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개의 정보를 </a:t>
            </a:r>
            <a:r>
              <a:rPr lang="ko-KR" altLang="en-US" sz="14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주어줄 시 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해당 노드의 변화량을 산출하는 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AI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모델 개발 </a:t>
            </a:r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AutoNum type="arabicPeriod" startAt="4"/>
            </a:pPr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28600" indent="-228600">
              <a:buFontTx/>
              <a:buAutoNum type="arabicPeriod" startAt="4"/>
            </a:pP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 노드에 예측된 변화량을 합산해 사출 후 노드의 정보를 </a:t>
            </a:r>
            <a:r>
              <a:rPr lang="ko-KR" altLang="en-US" sz="14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예측</a:t>
            </a:r>
            <a:endParaRPr lang="en-US" altLang="ko-KR" sz="14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" name="组合 7">
            <a:extLst>
              <a:ext uri="{FF2B5EF4-FFF2-40B4-BE49-F238E27FC236}">
                <a16:creationId xmlns:a16="http://schemas.microsoft.com/office/drawing/2014/main" xmlns="" id="{CEF59B67-5D3D-4507-A3E3-8F4C118620A9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xmlns="" id="{5CE139C2-738F-40C4-8D4C-225D54755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xmlns="" id="{0DEDC757-2FEB-4C31-9071-F409BBAE2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3A5978C-DB94-4543-8056-9F1145BB9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67245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3.4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전처리 및 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모델링 요약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04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7">
            <a:extLst>
              <a:ext uri="{FF2B5EF4-FFF2-40B4-BE49-F238E27FC236}">
                <a16:creationId xmlns:a16="http://schemas.microsoft.com/office/drawing/2014/main" xmlns="" id="{CE3E30A4-EA07-471E-847D-2A28D8797E4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4" name="矩形 8">
              <a:extLst>
                <a:ext uri="{FF2B5EF4-FFF2-40B4-BE49-F238E27FC236}">
                  <a16:creationId xmlns:a16="http://schemas.microsoft.com/office/drawing/2014/main" xmlns="" id="{A3F04AF2-EADF-4061-AF10-CF05A414E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xmlns="" id="{D90AC1B3-BF55-41BE-A286-7E69221C5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46" name="文本框 10">
            <a:extLst>
              <a:ext uri="{FF2B5EF4-FFF2-40B4-BE49-F238E27FC236}">
                <a16:creationId xmlns:a16="http://schemas.microsoft.com/office/drawing/2014/main" xmlns="" id="{16B5CFD1-8980-44D2-97F2-2D36C9EE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3" y="161627"/>
            <a:ext cx="60061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3.5.1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전처리 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xmlns="" id="{D5352704-41C1-41FF-BEE2-017F37686C7C}"/>
              </a:ext>
            </a:extLst>
          </p:cNvPr>
          <p:cNvSpPr txBox="1"/>
          <p:nvPr/>
        </p:nvSpPr>
        <p:spPr>
          <a:xfrm>
            <a:off x="544719" y="3110820"/>
            <a:ext cx="5461474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Rix고딕 B" panose="02020603020101020101" pitchFamily="18" charset="-127"/>
              </a:rPr>
              <a:t>UDM</a:t>
            </a:r>
            <a:r>
              <a:rPr lang="ko-KR" altLang="en-US" dirty="0">
                <a:ea typeface="Rix고딕 B" panose="02020603020101020101" pitchFamily="18" charset="-127"/>
              </a:rPr>
              <a:t>포맷 </a:t>
            </a:r>
            <a:r>
              <a:rPr lang="en-US" altLang="ko-KR" dirty="0"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dirty="0">
                <a:ea typeface="Rix고딕 B" panose="02020603020101020101" pitchFamily="18" charset="-127"/>
              </a:rPr>
              <a:t> </a:t>
            </a:r>
            <a:r>
              <a:rPr lang="en-US" altLang="ko-KR" dirty="0">
                <a:ea typeface="Rix고딕 B" panose="02020603020101020101" pitchFamily="18" charset="-127"/>
              </a:rPr>
              <a:t>CSV</a:t>
            </a:r>
            <a:r>
              <a:rPr lang="ko-KR" altLang="en-US" dirty="0">
                <a:ea typeface="Rix고딕 B" panose="02020603020101020101" pitchFamily="18" charset="-127"/>
              </a:rPr>
              <a:t>포맷 변경이 끝난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  <a:r>
              <a:rPr lang="ko-KR" altLang="en-US" dirty="0">
                <a:ea typeface="Rix고딕 B" panose="02020603020101020101" pitchFamily="18" charset="-127"/>
              </a:rPr>
              <a:t>사출 </a:t>
            </a:r>
            <a:r>
              <a:rPr lang="ko-KR" altLang="en-US" dirty="0" smtClean="0">
                <a:ea typeface="Rix고딕 B" panose="02020603020101020101" pitchFamily="18" charset="-127"/>
              </a:rPr>
              <a:t>전</a:t>
            </a:r>
            <a:r>
              <a:rPr lang="en-US" altLang="ko-KR" dirty="0" smtClean="0">
                <a:ea typeface="Rix고딕 B" panose="02020603020101020101" pitchFamily="18" charset="-127"/>
              </a:rPr>
              <a:t>-</a:t>
            </a:r>
            <a:r>
              <a:rPr lang="ko-KR" altLang="en-US" dirty="0" smtClean="0">
                <a:ea typeface="Rix고딕 B" panose="02020603020101020101" pitchFamily="18" charset="-127"/>
              </a:rPr>
              <a:t>후 </a:t>
            </a:r>
            <a:r>
              <a:rPr lang="ko-KR" altLang="en-US" dirty="0">
                <a:ea typeface="Rix고딕 B" panose="02020603020101020101" pitchFamily="18" charset="-127"/>
              </a:rPr>
              <a:t>데이터를 </a:t>
            </a:r>
            <a:r>
              <a:rPr lang="ko-KR" altLang="en-US" dirty="0" smtClean="0">
                <a:ea typeface="Rix고딕 B" panose="02020603020101020101" pitchFamily="18" charset="-127"/>
              </a:rPr>
              <a:t>불러와 각각</a:t>
            </a:r>
            <a:endParaRPr lang="en-US" altLang="ko-KR" dirty="0" smtClean="0">
              <a:ea typeface="Rix고딕 B" panose="02020603020101020101" pitchFamily="18" charset="-127"/>
            </a:endParaRPr>
          </a:p>
          <a:p>
            <a:endParaRPr lang="en-US" altLang="ko-KR" dirty="0">
              <a:ea typeface="Rix고딕 B" panose="02020603020101020101" pitchFamily="18" charset="-127"/>
            </a:endParaRPr>
          </a:p>
          <a:p>
            <a:r>
              <a:rPr lang="en-US" altLang="ko-KR" dirty="0">
                <a:ea typeface="Rix고딕 B" panose="02020603020101020101" pitchFamily="18" charset="-127"/>
              </a:rPr>
              <a:t>1. ELMT, NODE1 -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</a:p>
          <a:p>
            <a:r>
              <a:rPr lang="en-US" altLang="ko-KR" dirty="0">
                <a:ea typeface="Rix고딕 B" panose="02020603020101020101" pitchFamily="18" charset="-127"/>
              </a:rPr>
              <a:t>2. ELMT, NODE2 -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  <a:endParaRPr lang="ko-KR" altLang="en-US" dirty="0">
              <a:ea typeface="Rix고딕 B" panose="02020603020101020101" pitchFamily="18" charset="-127"/>
            </a:endParaRPr>
          </a:p>
          <a:p>
            <a:r>
              <a:rPr lang="en-US" altLang="ko-KR" dirty="0">
                <a:ea typeface="Rix고딕 B" panose="02020603020101020101" pitchFamily="18" charset="-127"/>
              </a:rPr>
              <a:t>3. ELMT, NODE3 - X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Y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, Z</a:t>
            </a:r>
            <a:r>
              <a:rPr lang="ko-KR" altLang="en-US" dirty="0">
                <a:ea typeface="Rix고딕 B" panose="02020603020101020101" pitchFamily="18" charset="-127"/>
              </a:rPr>
              <a:t>좌표</a:t>
            </a:r>
            <a:r>
              <a:rPr lang="en-US" altLang="ko-KR" dirty="0">
                <a:ea typeface="Rix고딕 B" panose="02020603020101020101" pitchFamily="18" charset="-127"/>
              </a:rPr>
              <a:t> </a:t>
            </a:r>
          </a:p>
          <a:p>
            <a:endParaRPr lang="ko-KR" altLang="en-US" dirty="0">
              <a:ea typeface="Rix고딕 B" panose="02020603020101020101" pitchFamily="18" charset="-127"/>
            </a:endParaRPr>
          </a:p>
          <a:p>
            <a:r>
              <a:rPr lang="ko-KR" altLang="en-US" dirty="0">
                <a:ea typeface="Rix고딕 B" panose="02020603020101020101" pitchFamily="18" charset="-127"/>
              </a:rPr>
              <a:t>총</a:t>
            </a:r>
            <a:r>
              <a:rPr lang="en-US" altLang="ko-KR" dirty="0">
                <a:ea typeface="Rix고딕 B" panose="02020603020101020101" pitchFamily="18" charset="-127"/>
              </a:rPr>
              <a:t> 3</a:t>
            </a:r>
            <a:r>
              <a:rPr lang="ko-KR" altLang="en-US" dirty="0">
                <a:ea typeface="Rix고딕 B" panose="02020603020101020101" pitchFamily="18" charset="-127"/>
              </a:rPr>
              <a:t>개의 데이터로 분할한다</a:t>
            </a:r>
            <a:r>
              <a:rPr lang="en-US" altLang="ko-KR" dirty="0">
                <a:ea typeface="Rix고딕 B" panose="02020603020101020101" pitchFamily="18" charset="-127"/>
              </a:rPr>
              <a:t>.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0228" y="707194"/>
            <a:ext cx="8656766" cy="1433105"/>
            <a:chOff x="25010" y="651928"/>
            <a:chExt cx="8656766" cy="1433105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58E742F9-2AB1-4F29-AFB1-A37CE3CD3F08}"/>
                </a:ext>
              </a:extLst>
            </p:cNvPr>
            <p:cNvSpPr/>
            <p:nvPr/>
          </p:nvSpPr>
          <p:spPr>
            <a:xfrm>
              <a:off x="25010" y="651928"/>
              <a:ext cx="8656766" cy="1433105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30803" y="753643"/>
              <a:ext cx="8445180" cy="1229675"/>
              <a:chOff x="114158" y="1115664"/>
              <a:chExt cx="8930059" cy="130027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C562C3B8-89BE-4EF0-A70A-9507B63BEF43}"/>
                  </a:ext>
                </a:extLst>
              </p:cNvPr>
              <p:cNvSpPr txBox="1"/>
              <p:nvPr/>
            </p:nvSpPr>
            <p:spPr>
              <a:xfrm>
                <a:off x="753272" y="1115665"/>
                <a:ext cx="2416394" cy="292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사출 전 데이터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(From Splunk)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xmlns="" id="{2726DAF0-25A8-470E-8402-C89B2CBEC207}"/>
                  </a:ext>
                </a:extLst>
              </p:cNvPr>
              <p:cNvSpPr/>
              <p:nvPr/>
            </p:nvSpPr>
            <p:spPr>
              <a:xfrm>
                <a:off x="3868437" y="1681249"/>
                <a:ext cx="277940" cy="57785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9AFF3788-0C0D-43E6-AF69-49C9DB5DECF3}"/>
                  </a:ext>
                </a:extLst>
              </p:cNvPr>
              <p:cNvSpPr txBox="1"/>
              <p:nvPr/>
            </p:nvSpPr>
            <p:spPr>
              <a:xfrm>
                <a:off x="4545734" y="1115665"/>
                <a:ext cx="858372" cy="292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1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652D164C-3D78-450E-9C82-9B1A9A31880C}"/>
                  </a:ext>
                </a:extLst>
              </p:cNvPr>
              <p:cNvSpPr txBox="1"/>
              <p:nvPr/>
            </p:nvSpPr>
            <p:spPr>
              <a:xfrm>
                <a:off x="6172320" y="1115664"/>
                <a:ext cx="927249" cy="292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2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xmlns="" id="{4C1E2C85-0B29-43D7-A495-2194E134C6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/>
              <a:stretch/>
            </p:blipFill>
            <p:spPr>
              <a:xfrm>
                <a:off x="114158" y="1524410"/>
                <a:ext cx="3694622" cy="891531"/>
              </a:xfrm>
              <a:prstGeom prst="rect">
                <a:avLst/>
              </a:prstGeom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xmlns="" id="{DFD04DB2-2FD2-46B0-A995-204C4B212089}"/>
                  </a:ext>
                </a:extLst>
              </p:cNvPr>
              <p:cNvGrpSpPr/>
              <p:nvPr/>
            </p:nvGrpSpPr>
            <p:grpSpPr>
              <a:xfrm>
                <a:off x="4206035" y="1524410"/>
                <a:ext cx="1449315" cy="891531"/>
                <a:chOff x="1668527" y="2689851"/>
                <a:chExt cx="1449315" cy="891531"/>
              </a:xfrm>
            </p:grpSpPr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xmlns="" id="{12EA62AC-F843-48BF-95C2-4C79DAE3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1834" r="44829"/>
                <a:stretch/>
              </p:blipFill>
              <p:spPr>
                <a:xfrm>
                  <a:off x="2203441" y="2689851"/>
                  <a:ext cx="914401" cy="891531"/>
                </a:xfrm>
                <a:prstGeom prst="rect">
                  <a:avLst/>
                </a:prstGeom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xmlns="" id="{6ABB7AFA-CA94-4E8E-948F-E42A8F7988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2386" r="80483"/>
                <a:stretch/>
              </p:blipFill>
              <p:spPr>
                <a:xfrm>
                  <a:off x="1944985" y="2689851"/>
                  <a:ext cx="279401" cy="891531"/>
                </a:xfrm>
                <a:prstGeom prst="rect">
                  <a:avLst/>
                </a:prstGeom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xmlns="" id="{F7CE8575-67B9-4E86-A6D3-8250E3E0A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707" r="86965"/>
                <a:stretch/>
              </p:blipFill>
              <p:spPr>
                <a:xfrm>
                  <a:off x="1668527" y="2689851"/>
                  <a:ext cx="287107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xmlns="" id="{8024E0C2-EEBA-41A3-8312-80EA4407A349}"/>
                  </a:ext>
                </a:extLst>
              </p:cNvPr>
              <p:cNvGrpSpPr/>
              <p:nvPr/>
            </p:nvGrpSpPr>
            <p:grpSpPr>
              <a:xfrm>
                <a:off x="5910725" y="1524409"/>
                <a:ext cx="1442965" cy="891531"/>
                <a:chOff x="1668527" y="3661401"/>
                <a:chExt cx="1442965" cy="891531"/>
              </a:xfrm>
            </p:grpSpPr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xmlns="" id="{3B8473EE-02E1-40DB-BA21-2394A92FD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523" r="22464"/>
                <a:stretch/>
              </p:blipFill>
              <p:spPr>
                <a:xfrm>
                  <a:off x="2209791" y="3661401"/>
                  <a:ext cx="901701" cy="891531"/>
                </a:xfrm>
                <a:prstGeom prst="rect">
                  <a:avLst/>
                </a:prstGeom>
              </p:spPr>
            </p:pic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xmlns="" id="{A517BCF4-F7C7-46B2-9D8C-DCA3728FD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706" r="73839"/>
                <a:stretch/>
              </p:blipFill>
              <p:spPr>
                <a:xfrm>
                  <a:off x="1938635" y="3661401"/>
                  <a:ext cx="292101" cy="891531"/>
                </a:xfrm>
                <a:prstGeom prst="rect">
                  <a:avLst/>
                </a:prstGeom>
              </p:spPr>
            </p:pic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xmlns="" id="{4D676ADD-C558-4994-AA4C-ADD96A4BD6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707" r="86965"/>
                <a:stretch/>
              </p:blipFill>
              <p:spPr>
                <a:xfrm>
                  <a:off x="1668527" y="3661401"/>
                  <a:ext cx="287107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A65508DE-9A16-4BC0-96C4-7F099498A849}"/>
                  </a:ext>
                </a:extLst>
              </p:cNvPr>
              <p:cNvGrpSpPr/>
              <p:nvPr/>
            </p:nvGrpSpPr>
            <p:grpSpPr>
              <a:xfrm>
                <a:off x="7602470" y="1524409"/>
                <a:ext cx="1441747" cy="891531"/>
                <a:chOff x="1668527" y="4507115"/>
                <a:chExt cx="1441747" cy="891531"/>
              </a:xfrm>
            </p:grpSpPr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xmlns="" id="{B5990A5D-D13E-4132-B349-DD37505847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7049"/>
                <a:stretch/>
              </p:blipFill>
              <p:spPr>
                <a:xfrm>
                  <a:off x="2211009" y="4507115"/>
                  <a:ext cx="899265" cy="891531"/>
                </a:xfrm>
                <a:prstGeom prst="rect">
                  <a:avLst/>
                </a:prstGeom>
              </p:spPr>
            </p:pic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xmlns="" id="{2565B96E-E017-411B-A4B9-EACA3F325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5675" r="67681"/>
                <a:stretch/>
              </p:blipFill>
              <p:spPr>
                <a:xfrm>
                  <a:off x="1954510" y="4507115"/>
                  <a:ext cx="260351" cy="891531"/>
                </a:xfrm>
                <a:prstGeom prst="rect">
                  <a:avLst/>
                </a:prstGeom>
              </p:spPr>
            </p:pic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xmlns="" id="{B919246F-32EA-4457-81AF-1BCA6AD29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707" r="86965"/>
                <a:stretch/>
              </p:blipFill>
              <p:spPr>
                <a:xfrm>
                  <a:off x="1668527" y="4507115"/>
                  <a:ext cx="287107" cy="891531"/>
                </a:xfrm>
                <a:prstGeom prst="rect">
                  <a:avLst/>
                </a:prstGeom>
              </p:spPr>
            </p:pic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95DA120F-9C6C-4BFB-BC3A-2C184F0B300A}"/>
                  </a:ext>
                </a:extLst>
              </p:cNvPr>
              <p:cNvSpPr txBox="1"/>
              <p:nvPr/>
            </p:nvSpPr>
            <p:spPr>
              <a:xfrm>
                <a:off x="7867785" y="1115664"/>
                <a:ext cx="927249" cy="292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3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67491047-E7DC-4BF1-B1D1-57EEFD952B19}"/>
                  </a:ext>
                </a:extLst>
              </p:cNvPr>
              <p:cNvSpPr txBox="1"/>
              <p:nvPr/>
            </p:nvSpPr>
            <p:spPr>
              <a:xfrm>
                <a:off x="5655350" y="1855620"/>
                <a:ext cx="281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56B7C85B-74AF-4B49-9384-AD5BC67A4A79}"/>
                  </a:ext>
                </a:extLst>
              </p:cNvPr>
              <p:cNvSpPr txBox="1"/>
              <p:nvPr/>
            </p:nvSpPr>
            <p:spPr>
              <a:xfrm>
                <a:off x="7346326" y="1849041"/>
                <a:ext cx="281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</p:grpSp>
      <p:grpSp>
        <p:nvGrpSpPr>
          <p:cNvPr id="90" name="그룹 89"/>
          <p:cNvGrpSpPr/>
          <p:nvPr/>
        </p:nvGrpSpPr>
        <p:grpSpPr>
          <a:xfrm>
            <a:off x="391207" y="1346432"/>
            <a:ext cx="8656766" cy="1433105"/>
            <a:chOff x="25010" y="651928"/>
            <a:chExt cx="8656766" cy="143310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58E742F9-2AB1-4F29-AFB1-A37CE3CD3F08}"/>
                </a:ext>
              </a:extLst>
            </p:cNvPr>
            <p:cNvSpPr/>
            <p:nvPr/>
          </p:nvSpPr>
          <p:spPr>
            <a:xfrm>
              <a:off x="25010" y="651928"/>
              <a:ext cx="8656766" cy="1433105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130803" y="753643"/>
              <a:ext cx="8445180" cy="1229675"/>
              <a:chOff x="114158" y="1115664"/>
              <a:chExt cx="8930059" cy="1300277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C562C3B8-89BE-4EF0-A70A-9507B63BEF43}"/>
                  </a:ext>
                </a:extLst>
              </p:cNvPr>
              <p:cNvSpPr txBox="1"/>
              <p:nvPr/>
            </p:nvSpPr>
            <p:spPr>
              <a:xfrm>
                <a:off x="753272" y="1115665"/>
                <a:ext cx="2416394" cy="292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사출 </a:t>
                </a:r>
                <a:r>
                  <a:rPr lang="ko-KR" altLang="en-US" sz="1200" dirty="0" smtClean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후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데이터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(From Splunk)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94" name="화살표: 오른쪽 5">
                <a:extLst>
                  <a:ext uri="{FF2B5EF4-FFF2-40B4-BE49-F238E27FC236}">
                    <a16:creationId xmlns:a16="http://schemas.microsoft.com/office/drawing/2014/main" xmlns="" id="{2726DAF0-25A8-470E-8402-C89B2CBEC207}"/>
                  </a:ext>
                </a:extLst>
              </p:cNvPr>
              <p:cNvSpPr/>
              <p:nvPr/>
            </p:nvSpPr>
            <p:spPr>
              <a:xfrm>
                <a:off x="3868437" y="1681249"/>
                <a:ext cx="277940" cy="57785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9AFF3788-0C0D-43E6-AF69-49C9DB5DECF3}"/>
                  </a:ext>
                </a:extLst>
              </p:cNvPr>
              <p:cNvSpPr txBox="1"/>
              <p:nvPr/>
            </p:nvSpPr>
            <p:spPr>
              <a:xfrm>
                <a:off x="4545734" y="1115665"/>
                <a:ext cx="858372" cy="292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1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xmlns="" id="{652D164C-3D78-450E-9C82-9B1A9A31880C}"/>
                  </a:ext>
                </a:extLst>
              </p:cNvPr>
              <p:cNvSpPr txBox="1"/>
              <p:nvPr/>
            </p:nvSpPr>
            <p:spPr>
              <a:xfrm>
                <a:off x="6172320" y="1115664"/>
                <a:ext cx="927249" cy="292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2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xmlns="" id="{4C1E2C85-0B29-43D7-A495-2194E134C6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07"/>
              <a:stretch/>
            </p:blipFill>
            <p:spPr>
              <a:xfrm>
                <a:off x="114158" y="1524410"/>
                <a:ext cx="3694622" cy="891531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xmlns="" id="{DFD04DB2-2FD2-46B0-A995-204C4B212089}"/>
                  </a:ext>
                </a:extLst>
              </p:cNvPr>
              <p:cNvGrpSpPr/>
              <p:nvPr/>
            </p:nvGrpSpPr>
            <p:grpSpPr>
              <a:xfrm>
                <a:off x="4206035" y="1524410"/>
                <a:ext cx="1449315" cy="891531"/>
                <a:chOff x="1668527" y="2689851"/>
                <a:chExt cx="1449315" cy="891531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xmlns="" id="{12EA62AC-F843-48BF-95C2-4C79DAE3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1834" r="44829"/>
                <a:stretch/>
              </p:blipFill>
              <p:spPr>
                <a:xfrm>
                  <a:off x="2203441" y="2689851"/>
                  <a:ext cx="914401" cy="891531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xmlns="" id="{6ABB7AFA-CA94-4E8E-948F-E42A8F7988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2386" r="80483"/>
                <a:stretch/>
              </p:blipFill>
              <p:spPr>
                <a:xfrm>
                  <a:off x="1944985" y="2689851"/>
                  <a:ext cx="279401" cy="891531"/>
                </a:xfrm>
                <a:prstGeom prst="rect">
                  <a:avLst/>
                </a:prstGeom>
              </p:spPr>
            </p:pic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xmlns="" id="{F7CE8575-67B9-4E86-A6D3-8250E3E0A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707" r="86965"/>
                <a:stretch/>
              </p:blipFill>
              <p:spPr>
                <a:xfrm>
                  <a:off x="1668527" y="2689851"/>
                  <a:ext cx="287107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xmlns="" id="{8024E0C2-EEBA-41A3-8312-80EA4407A349}"/>
                  </a:ext>
                </a:extLst>
              </p:cNvPr>
              <p:cNvGrpSpPr/>
              <p:nvPr/>
            </p:nvGrpSpPr>
            <p:grpSpPr>
              <a:xfrm>
                <a:off x="5910725" y="1524409"/>
                <a:ext cx="1442965" cy="891531"/>
                <a:chOff x="1668527" y="3661401"/>
                <a:chExt cx="1442965" cy="891531"/>
              </a:xfrm>
            </p:grpSpPr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xmlns="" id="{3B8473EE-02E1-40DB-BA21-2394A92FD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523" r="22464"/>
                <a:stretch/>
              </p:blipFill>
              <p:spPr>
                <a:xfrm>
                  <a:off x="2209791" y="3661401"/>
                  <a:ext cx="901701" cy="891531"/>
                </a:xfrm>
                <a:prstGeom prst="rect">
                  <a:avLst/>
                </a:prstGeom>
              </p:spPr>
            </p:pic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xmlns="" id="{A517BCF4-F7C7-46B2-9D8C-DCA3728FD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706" r="73839"/>
                <a:stretch/>
              </p:blipFill>
              <p:spPr>
                <a:xfrm>
                  <a:off x="1938635" y="3661401"/>
                  <a:ext cx="292101" cy="891531"/>
                </a:xfrm>
                <a:prstGeom prst="rect">
                  <a:avLst/>
                </a:prstGeom>
              </p:spPr>
            </p:pic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xmlns="" id="{4D676ADD-C558-4994-AA4C-ADD96A4BD6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707" r="86965"/>
                <a:stretch/>
              </p:blipFill>
              <p:spPr>
                <a:xfrm>
                  <a:off x="1668527" y="3661401"/>
                  <a:ext cx="287107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xmlns="" id="{A65508DE-9A16-4BC0-96C4-7F099498A849}"/>
                  </a:ext>
                </a:extLst>
              </p:cNvPr>
              <p:cNvGrpSpPr/>
              <p:nvPr/>
            </p:nvGrpSpPr>
            <p:grpSpPr>
              <a:xfrm>
                <a:off x="7602470" y="1524409"/>
                <a:ext cx="1441747" cy="891531"/>
                <a:chOff x="1668527" y="4507115"/>
                <a:chExt cx="1441747" cy="891531"/>
              </a:xfrm>
            </p:grpSpPr>
            <p:pic>
              <p:nvPicPr>
                <p:cNvPr id="104" name="그림 103">
                  <a:extLst>
                    <a:ext uri="{FF2B5EF4-FFF2-40B4-BE49-F238E27FC236}">
                      <a16:creationId xmlns:a16="http://schemas.microsoft.com/office/drawing/2014/main" xmlns="" id="{B5990A5D-D13E-4132-B349-DD37505847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7049"/>
                <a:stretch/>
              </p:blipFill>
              <p:spPr>
                <a:xfrm>
                  <a:off x="2211009" y="4507115"/>
                  <a:ext cx="899265" cy="891531"/>
                </a:xfrm>
                <a:prstGeom prst="rect">
                  <a:avLst/>
                </a:prstGeom>
              </p:spPr>
            </p:pic>
            <p:pic>
              <p:nvPicPr>
                <p:cNvPr id="105" name="그림 104">
                  <a:extLst>
                    <a:ext uri="{FF2B5EF4-FFF2-40B4-BE49-F238E27FC236}">
                      <a16:creationId xmlns:a16="http://schemas.microsoft.com/office/drawing/2014/main" xmlns="" id="{2565B96E-E017-411B-A4B9-EACA3F325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5675" r="67681"/>
                <a:stretch/>
              </p:blipFill>
              <p:spPr>
                <a:xfrm>
                  <a:off x="1954510" y="4507115"/>
                  <a:ext cx="260351" cy="891531"/>
                </a:xfrm>
                <a:prstGeom prst="rect">
                  <a:avLst/>
                </a:prstGeom>
              </p:spPr>
            </p:pic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xmlns="" id="{B919246F-32EA-4457-81AF-1BCA6AD29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707" r="86965"/>
                <a:stretch/>
              </p:blipFill>
              <p:spPr>
                <a:xfrm>
                  <a:off x="1668527" y="4507115"/>
                  <a:ext cx="287107" cy="891531"/>
                </a:xfrm>
                <a:prstGeom prst="rect">
                  <a:avLst/>
                </a:prstGeom>
              </p:spPr>
            </p:pic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xmlns="" id="{95DA120F-9C6C-4BFB-BC3A-2C184F0B300A}"/>
                  </a:ext>
                </a:extLst>
              </p:cNvPr>
              <p:cNvSpPr txBox="1"/>
              <p:nvPr/>
            </p:nvSpPr>
            <p:spPr>
              <a:xfrm>
                <a:off x="7867785" y="1115664"/>
                <a:ext cx="927249" cy="292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NODE 3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xmlns="" id="{67491047-E7DC-4BF1-B1D1-57EEFD952B19}"/>
                  </a:ext>
                </a:extLst>
              </p:cNvPr>
              <p:cNvSpPr txBox="1"/>
              <p:nvPr/>
            </p:nvSpPr>
            <p:spPr>
              <a:xfrm>
                <a:off x="5655350" y="1855620"/>
                <a:ext cx="281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xmlns="" id="{56B7C85B-74AF-4B49-9384-AD5BC67A4A79}"/>
                  </a:ext>
                </a:extLst>
              </p:cNvPr>
              <p:cNvSpPr txBox="1"/>
              <p:nvPr/>
            </p:nvSpPr>
            <p:spPr>
              <a:xfrm>
                <a:off x="7346326" y="1849041"/>
                <a:ext cx="281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>
                    <a:solidFill>
                      <a:srgbClr val="00000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+</a:t>
                </a:r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27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7">
            <a:extLst>
              <a:ext uri="{FF2B5EF4-FFF2-40B4-BE49-F238E27FC236}">
                <a16:creationId xmlns:a16="http://schemas.microsoft.com/office/drawing/2014/main" xmlns="" id="{8DB21E47-8641-40FF-AECE-07067FE12748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53" name="矩形 8">
              <a:extLst>
                <a:ext uri="{FF2B5EF4-FFF2-40B4-BE49-F238E27FC236}">
                  <a16:creationId xmlns:a16="http://schemas.microsoft.com/office/drawing/2014/main" xmlns="" id="{810F9192-FEED-444E-96E1-9E64693F1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54" name="矩形 9">
              <a:extLst>
                <a:ext uri="{FF2B5EF4-FFF2-40B4-BE49-F238E27FC236}">
                  <a16:creationId xmlns:a16="http://schemas.microsoft.com/office/drawing/2014/main" xmlns="" id="{2DD329DF-B2B9-4935-B375-1EEF81967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100" name="文本框 10">
            <a:extLst>
              <a:ext uri="{FF2B5EF4-FFF2-40B4-BE49-F238E27FC236}">
                <a16:creationId xmlns:a16="http://schemas.microsoft.com/office/drawing/2014/main" xmlns="" id="{16B5CFD1-8980-44D2-97F2-2D36C9EE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3" y="161627"/>
            <a:ext cx="555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3.5.2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전처리 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9033" y="857315"/>
            <a:ext cx="7548580" cy="2920829"/>
            <a:chOff x="1017641" y="1018125"/>
            <a:chExt cx="7548580" cy="2920829"/>
          </a:xfrm>
        </p:grpSpPr>
        <p:grpSp>
          <p:nvGrpSpPr>
            <p:cNvPr id="4" name="그룹 3"/>
            <p:cNvGrpSpPr/>
            <p:nvPr/>
          </p:nvGrpSpPr>
          <p:grpSpPr>
            <a:xfrm>
              <a:off x="1017641" y="1018125"/>
              <a:ext cx="7548580" cy="2920829"/>
              <a:chOff x="42951" y="822182"/>
              <a:chExt cx="7548580" cy="2920829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xmlns="" id="{58E742F9-2AB1-4F29-AFB1-A37CE3CD3F08}"/>
                  </a:ext>
                </a:extLst>
              </p:cNvPr>
              <p:cNvSpPr/>
              <p:nvPr/>
            </p:nvSpPr>
            <p:spPr>
              <a:xfrm>
                <a:off x="42951" y="822182"/>
                <a:ext cx="7548580" cy="2920829"/>
              </a:xfrm>
              <a:prstGeom prst="rect">
                <a:avLst/>
              </a:prstGeom>
              <a:gradFill>
                <a:gsLst>
                  <a:gs pos="36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91043" y="1025934"/>
                <a:ext cx="7468090" cy="2581407"/>
                <a:chOff x="42950" y="1117548"/>
                <a:chExt cx="8924476" cy="309918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xmlns="" id="{9AFF3788-0C0D-43E6-AF69-49C9DB5DECF3}"/>
                    </a:ext>
                  </a:extLst>
                </p:cNvPr>
                <p:cNvSpPr txBox="1"/>
                <p:nvPr/>
              </p:nvSpPr>
              <p:spPr>
                <a:xfrm>
                  <a:off x="330118" y="1843143"/>
                  <a:ext cx="927249" cy="332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NODE1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xmlns="" id="{3F80CA84-63FB-4BDD-A712-D758FEE24717}"/>
                    </a:ext>
                  </a:extLst>
                </p:cNvPr>
                <p:cNvSpPr txBox="1"/>
                <p:nvPr/>
              </p:nvSpPr>
              <p:spPr>
                <a:xfrm>
                  <a:off x="3557967" y="1839801"/>
                  <a:ext cx="927249" cy="332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NODE3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xmlns="" id="{652D164C-3D78-450E-9C82-9B1A9A31880C}"/>
                    </a:ext>
                  </a:extLst>
                </p:cNvPr>
                <p:cNvSpPr txBox="1"/>
                <p:nvPr/>
              </p:nvSpPr>
              <p:spPr>
                <a:xfrm>
                  <a:off x="1852421" y="1839799"/>
                  <a:ext cx="927249" cy="332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NODE2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xmlns="" id="{458043F1-E000-4F45-9681-825B63E495A8}"/>
                    </a:ext>
                  </a:extLst>
                </p:cNvPr>
                <p:cNvSpPr txBox="1"/>
                <p:nvPr/>
              </p:nvSpPr>
              <p:spPr>
                <a:xfrm>
                  <a:off x="1432016" y="2575527"/>
                  <a:ext cx="281557" cy="3140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+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xmlns="" id="{D8D0C74D-5604-4986-ACB6-A9895E1FFC52}"/>
                    </a:ext>
                  </a:extLst>
                </p:cNvPr>
                <p:cNvSpPr txBox="1"/>
                <p:nvPr/>
              </p:nvSpPr>
              <p:spPr>
                <a:xfrm>
                  <a:off x="3096681" y="2568949"/>
                  <a:ext cx="281557" cy="3140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+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xmlns="" id="{4806C4F0-9314-433C-8EF7-1B1CCD948BB8}"/>
                    </a:ext>
                  </a:extLst>
                </p:cNvPr>
                <p:cNvSpPr txBox="1"/>
                <p:nvPr/>
              </p:nvSpPr>
              <p:spPr>
                <a:xfrm>
                  <a:off x="6073841" y="1963030"/>
                  <a:ext cx="281557" cy="3140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+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xmlns="" id="{47E0C066-2E8D-4097-A128-00FF23B21A0B}"/>
                    </a:ext>
                  </a:extLst>
                </p:cNvPr>
                <p:cNvSpPr txBox="1"/>
                <p:nvPr/>
              </p:nvSpPr>
              <p:spPr>
                <a:xfrm>
                  <a:off x="6093680" y="3058129"/>
                  <a:ext cx="281557" cy="3140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+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59" name="화살표: 오른쪽 58">
                  <a:extLst>
                    <a:ext uri="{FF2B5EF4-FFF2-40B4-BE49-F238E27FC236}">
                      <a16:creationId xmlns:a16="http://schemas.microsoft.com/office/drawing/2014/main" xmlns="" id="{0B10A45C-527D-4AC5-BD6D-D4B1DE329889}"/>
                    </a:ext>
                  </a:extLst>
                </p:cNvPr>
                <p:cNvSpPr/>
                <p:nvPr/>
              </p:nvSpPr>
              <p:spPr>
                <a:xfrm>
                  <a:off x="4953744" y="2411946"/>
                  <a:ext cx="277940" cy="577850"/>
                </a:xfrm>
                <a:prstGeom prst="righ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61" name="화살표: 오른쪽 60">
                  <a:extLst>
                    <a:ext uri="{FF2B5EF4-FFF2-40B4-BE49-F238E27FC236}">
                      <a16:creationId xmlns:a16="http://schemas.microsoft.com/office/drawing/2014/main" xmlns="" id="{C18C4217-88F8-4A06-8EFE-B755C7C08D1F}"/>
                    </a:ext>
                  </a:extLst>
                </p:cNvPr>
                <p:cNvSpPr/>
                <p:nvPr/>
              </p:nvSpPr>
              <p:spPr>
                <a:xfrm>
                  <a:off x="7086304" y="2411946"/>
                  <a:ext cx="277940" cy="577850"/>
                </a:xfrm>
                <a:prstGeom prst="righ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xmlns="" id="{CFEDC3CF-EF69-4217-B04F-3AB5F9B3C00C}"/>
                    </a:ext>
                  </a:extLst>
                </p:cNvPr>
                <p:cNvGrpSpPr/>
                <p:nvPr/>
              </p:nvGrpSpPr>
              <p:grpSpPr>
                <a:xfrm>
                  <a:off x="42950" y="2260026"/>
                  <a:ext cx="1449315" cy="891531"/>
                  <a:chOff x="1668527" y="2689851"/>
                  <a:chExt cx="1449315" cy="891531"/>
                </a:xfrm>
              </p:grpSpPr>
              <p:pic>
                <p:nvPicPr>
                  <p:cNvPr id="63" name="그림 62">
                    <a:extLst>
                      <a:ext uri="{FF2B5EF4-FFF2-40B4-BE49-F238E27FC236}">
                        <a16:creationId xmlns:a16="http://schemas.microsoft.com/office/drawing/2014/main" xmlns="" id="{3D641B5A-9C94-40A6-8F85-E4BD521F41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1834" r="44829"/>
                  <a:stretch/>
                </p:blipFill>
                <p:spPr>
                  <a:xfrm>
                    <a:off x="2203441" y="2689851"/>
                    <a:ext cx="9144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xmlns="" id="{54837AD4-F9D1-41E1-B2FE-56589EC984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2386" r="80483"/>
                  <a:stretch/>
                </p:blipFill>
                <p:spPr>
                  <a:xfrm>
                    <a:off x="1944985" y="2689851"/>
                    <a:ext cx="2794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65" name="그림 64">
                    <a:extLst>
                      <a:ext uri="{FF2B5EF4-FFF2-40B4-BE49-F238E27FC236}">
                        <a16:creationId xmlns:a16="http://schemas.microsoft.com/office/drawing/2014/main" xmlns="" id="{DE1C7C92-BC62-4A9C-84CE-5ED0E6AC5F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2689851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xmlns="" id="{B1FC6DCC-A69A-4993-8BA6-DEAE5E2EBB6A}"/>
                    </a:ext>
                  </a:extLst>
                </p:cNvPr>
                <p:cNvGrpSpPr/>
                <p:nvPr/>
              </p:nvGrpSpPr>
              <p:grpSpPr>
                <a:xfrm>
                  <a:off x="1643305" y="2260025"/>
                  <a:ext cx="1481219" cy="891531"/>
                  <a:chOff x="1668527" y="3661401"/>
                  <a:chExt cx="1442965" cy="891531"/>
                </a:xfrm>
              </p:grpSpPr>
              <p:pic>
                <p:nvPicPr>
                  <p:cNvPr id="67" name="그림 66">
                    <a:extLst>
                      <a:ext uri="{FF2B5EF4-FFF2-40B4-BE49-F238E27FC236}">
                        <a16:creationId xmlns:a16="http://schemas.microsoft.com/office/drawing/2014/main" xmlns="" id="{1C3AB921-608A-4A7D-9146-C2B030E0AC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523" r="22464"/>
                  <a:stretch/>
                </p:blipFill>
                <p:spPr>
                  <a:xfrm>
                    <a:off x="2209791" y="3661401"/>
                    <a:ext cx="9017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xmlns="" id="{B04BBC0B-3CF7-4F26-966B-DD74541AC5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8706" r="73839"/>
                  <a:stretch/>
                </p:blipFill>
                <p:spPr>
                  <a:xfrm>
                    <a:off x="1938635" y="3661401"/>
                    <a:ext cx="2921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69" name="그림 68">
                    <a:extLst>
                      <a:ext uri="{FF2B5EF4-FFF2-40B4-BE49-F238E27FC236}">
                        <a16:creationId xmlns:a16="http://schemas.microsoft.com/office/drawing/2014/main" xmlns="" id="{7EB18E18-F457-4328-93C3-B6C135427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3661401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xmlns="" id="{27505327-7C52-40FF-B063-2DAFA9553E16}"/>
                    </a:ext>
                  </a:extLst>
                </p:cNvPr>
                <p:cNvGrpSpPr/>
                <p:nvPr/>
              </p:nvGrpSpPr>
              <p:grpSpPr>
                <a:xfrm>
                  <a:off x="3321485" y="2251203"/>
                  <a:ext cx="1441747" cy="900353"/>
                  <a:chOff x="1668527" y="4507115"/>
                  <a:chExt cx="1441747" cy="891531"/>
                </a:xfrm>
              </p:grpSpPr>
              <p:pic>
                <p:nvPicPr>
                  <p:cNvPr id="71" name="그림 70">
                    <a:extLst>
                      <a:ext uri="{FF2B5EF4-FFF2-40B4-BE49-F238E27FC236}">
                        <a16:creationId xmlns:a16="http://schemas.microsoft.com/office/drawing/2014/main" xmlns="" id="{27753303-3948-4FEE-A08B-B2653D459C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7049"/>
                  <a:stretch/>
                </p:blipFill>
                <p:spPr>
                  <a:xfrm>
                    <a:off x="2211009" y="4507115"/>
                    <a:ext cx="899265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72" name="그림 71">
                    <a:extLst>
                      <a:ext uri="{FF2B5EF4-FFF2-40B4-BE49-F238E27FC236}">
                        <a16:creationId xmlns:a16="http://schemas.microsoft.com/office/drawing/2014/main" xmlns="" id="{3DD83B98-E940-4FB3-B360-8FFE83EF6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5675" r="67681"/>
                  <a:stretch/>
                </p:blipFill>
                <p:spPr>
                  <a:xfrm>
                    <a:off x="1954510" y="4507115"/>
                    <a:ext cx="26035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73" name="그림 72">
                    <a:extLst>
                      <a:ext uri="{FF2B5EF4-FFF2-40B4-BE49-F238E27FC236}">
                        <a16:creationId xmlns:a16="http://schemas.microsoft.com/office/drawing/2014/main" xmlns="" id="{2FE3F32E-909A-4869-ACA0-B606C8327F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4507115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xmlns="" id="{E16B8BF9-BE25-4FDB-8332-E0F9222DD188}"/>
                    </a:ext>
                  </a:extLst>
                </p:cNvPr>
                <p:cNvGrpSpPr/>
                <p:nvPr/>
              </p:nvGrpSpPr>
              <p:grpSpPr>
                <a:xfrm>
                  <a:off x="5496249" y="1117548"/>
                  <a:ext cx="1449315" cy="891531"/>
                  <a:chOff x="1668527" y="2689851"/>
                  <a:chExt cx="1449315" cy="891531"/>
                </a:xfrm>
              </p:grpSpPr>
              <p:pic>
                <p:nvPicPr>
                  <p:cNvPr id="75" name="그림 74">
                    <a:extLst>
                      <a:ext uri="{FF2B5EF4-FFF2-40B4-BE49-F238E27FC236}">
                        <a16:creationId xmlns:a16="http://schemas.microsoft.com/office/drawing/2014/main" xmlns="" id="{18E1B645-A75A-4785-BE9B-F7F849A452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1834" r="44829"/>
                  <a:stretch/>
                </p:blipFill>
                <p:spPr>
                  <a:xfrm>
                    <a:off x="2203441" y="2689851"/>
                    <a:ext cx="9144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xmlns="" id="{8EFAF7CE-AF24-478D-980D-C6AD64B5C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2386" r="80483"/>
                  <a:stretch/>
                </p:blipFill>
                <p:spPr>
                  <a:xfrm>
                    <a:off x="1944985" y="2689851"/>
                    <a:ext cx="2794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:a16="http://schemas.microsoft.com/office/drawing/2014/main" xmlns="" id="{8B9D7055-4EBB-4F05-A52B-ED6A7EF8C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2689851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xmlns="" id="{F4108818-BFEB-4BD3-B82B-3F48A09786A2}"/>
                    </a:ext>
                  </a:extLst>
                </p:cNvPr>
                <p:cNvGrpSpPr/>
                <p:nvPr/>
              </p:nvGrpSpPr>
              <p:grpSpPr>
                <a:xfrm>
                  <a:off x="5490430" y="2189677"/>
                  <a:ext cx="1442965" cy="891531"/>
                  <a:chOff x="1668527" y="3661401"/>
                  <a:chExt cx="1442965" cy="891531"/>
                </a:xfrm>
              </p:grpSpPr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xmlns="" id="{BE89174D-4C25-4747-8193-E34CCC194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523" r="22464"/>
                  <a:stretch/>
                </p:blipFill>
                <p:spPr>
                  <a:xfrm>
                    <a:off x="2209791" y="3661401"/>
                    <a:ext cx="9017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80" name="그림 79">
                    <a:extLst>
                      <a:ext uri="{FF2B5EF4-FFF2-40B4-BE49-F238E27FC236}">
                        <a16:creationId xmlns:a16="http://schemas.microsoft.com/office/drawing/2014/main" xmlns="" id="{D14C1430-8863-435C-AE8E-07750B360B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8706" r="73839"/>
                  <a:stretch/>
                </p:blipFill>
                <p:spPr>
                  <a:xfrm>
                    <a:off x="1938635" y="3661401"/>
                    <a:ext cx="2921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xmlns="" id="{B3BB988E-0416-4AED-BB46-0EA37E214D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3661401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xmlns="" id="{84547B08-AF32-432B-A29D-B2680EC4DD37}"/>
                    </a:ext>
                  </a:extLst>
                </p:cNvPr>
                <p:cNvGrpSpPr/>
                <p:nvPr/>
              </p:nvGrpSpPr>
              <p:grpSpPr>
                <a:xfrm>
                  <a:off x="5503817" y="3325205"/>
                  <a:ext cx="1441747" cy="891531"/>
                  <a:chOff x="1668527" y="4507115"/>
                  <a:chExt cx="1441747" cy="891531"/>
                </a:xfrm>
              </p:grpSpPr>
              <p:pic>
                <p:nvPicPr>
                  <p:cNvPr id="83" name="그림 82">
                    <a:extLst>
                      <a:ext uri="{FF2B5EF4-FFF2-40B4-BE49-F238E27FC236}">
                        <a16:creationId xmlns:a16="http://schemas.microsoft.com/office/drawing/2014/main" xmlns="" id="{890AB336-2477-4B47-A063-0F8AFAE2A0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7049"/>
                  <a:stretch/>
                </p:blipFill>
                <p:spPr>
                  <a:xfrm>
                    <a:off x="2211009" y="4507115"/>
                    <a:ext cx="899265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84" name="그림 83">
                    <a:extLst>
                      <a:ext uri="{FF2B5EF4-FFF2-40B4-BE49-F238E27FC236}">
                        <a16:creationId xmlns:a16="http://schemas.microsoft.com/office/drawing/2014/main" xmlns="" id="{3156EF03-C056-46B0-B6E2-FC2E6C768B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5675" r="67681"/>
                  <a:stretch/>
                </p:blipFill>
                <p:spPr>
                  <a:xfrm>
                    <a:off x="1954510" y="4507115"/>
                    <a:ext cx="26035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xmlns="" id="{298981FD-8FDE-419F-83E9-1FD40ED564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4507115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xmlns="" id="{0B51F8F8-E4DA-41F8-89FD-68545CE9D948}"/>
                    </a:ext>
                  </a:extLst>
                </p:cNvPr>
                <p:cNvGrpSpPr/>
                <p:nvPr/>
              </p:nvGrpSpPr>
              <p:grpSpPr>
                <a:xfrm>
                  <a:off x="7518111" y="1563313"/>
                  <a:ext cx="1449315" cy="2413388"/>
                  <a:chOff x="7683473" y="1581098"/>
                  <a:chExt cx="1449315" cy="2413388"/>
                </a:xfrm>
              </p:grpSpPr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xmlns="" id="{EB7B8D8D-A0CD-4FD6-AB4F-428892000DBB}"/>
                      </a:ext>
                    </a:extLst>
                  </p:cNvPr>
                  <p:cNvGrpSpPr/>
                  <p:nvPr/>
                </p:nvGrpSpPr>
                <p:grpSpPr>
                  <a:xfrm>
                    <a:off x="7684691" y="3102955"/>
                    <a:ext cx="1441747" cy="891531"/>
                    <a:chOff x="1668527" y="4507115"/>
                    <a:chExt cx="1441747" cy="891531"/>
                  </a:xfrm>
                </p:grpSpPr>
                <p:pic>
                  <p:nvPicPr>
                    <p:cNvPr id="95" name="그림 94">
                      <a:extLst>
                        <a:ext uri="{FF2B5EF4-FFF2-40B4-BE49-F238E27FC236}">
                          <a16:creationId xmlns:a16="http://schemas.microsoft.com/office/drawing/2014/main" xmlns="" id="{09362301-D254-425F-B63B-8060B7CC8D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7049"/>
                    <a:stretch/>
                  </p:blipFill>
                  <p:spPr>
                    <a:xfrm>
                      <a:off x="2211009" y="4507115"/>
                      <a:ext cx="899265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그림 95">
                      <a:extLst>
                        <a:ext uri="{FF2B5EF4-FFF2-40B4-BE49-F238E27FC236}">
                          <a16:creationId xmlns:a16="http://schemas.microsoft.com/office/drawing/2014/main" xmlns="" id="{D3C7878A-3E95-456C-84F0-4577314283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25675" r="67681"/>
                    <a:stretch/>
                  </p:blipFill>
                  <p:spPr>
                    <a:xfrm>
                      <a:off x="1954510" y="4507115"/>
                      <a:ext cx="260351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xmlns="" id="{5FA70D7E-9284-443D-A6FD-ED059BFBF9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5707" r="86965"/>
                    <a:stretch/>
                  </p:blipFill>
                  <p:spPr>
                    <a:xfrm>
                      <a:off x="1668527" y="4507115"/>
                      <a:ext cx="287107" cy="89153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0" name="그룹 89">
                    <a:extLst>
                      <a:ext uri="{FF2B5EF4-FFF2-40B4-BE49-F238E27FC236}">
                        <a16:creationId xmlns:a16="http://schemas.microsoft.com/office/drawing/2014/main" xmlns="" id="{6E289C83-AD78-40FF-82D1-2DC691CC4CA1}"/>
                      </a:ext>
                    </a:extLst>
                  </p:cNvPr>
                  <p:cNvGrpSpPr/>
                  <p:nvPr/>
                </p:nvGrpSpPr>
                <p:grpSpPr>
                  <a:xfrm>
                    <a:off x="7684004" y="2342077"/>
                    <a:ext cx="1442965" cy="891531"/>
                    <a:chOff x="1668527" y="3661401"/>
                    <a:chExt cx="1442965" cy="891531"/>
                  </a:xfrm>
                </p:grpSpPr>
                <p:pic>
                  <p:nvPicPr>
                    <p:cNvPr id="91" name="그림 90">
                      <a:extLst>
                        <a:ext uri="{FF2B5EF4-FFF2-40B4-BE49-F238E27FC236}">
                          <a16:creationId xmlns:a16="http://schemas.microsoft.com/office/drawing/2014/main" xmlns="" id="{8366DA5B-6F29-498D-8276-CC734C08A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54523" r="22464"/>
                    <a:stretch/>
                  </p:blipFill>
                  <p:spPr>
                    <a:xfrm>
                      <a:off x="2209791" y="3661401"/>
                      <a:ext cx="901701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" name="그림 91">
                      <a:extLst>
                        <a:ext uri="{FF2B5EF4-FFF2-40B4-BE49-F238E27FC236}">
                          <a16:creationId xmlns:a16="http://schemas.microsoft.com/office/drawing/2014/main" xmlns="" id="{A0A12350-A629-4F81-AD10-EC958B5700A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18706" r="73839"/>
                    <a:stretch/>
                  </p:blipFill>
                  <p:spPr>
                    <a:xfrm>
                      <a:off x="1938635" y="3661401"/>
                      <a:ext cx="292101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" name="그림 92">
                      <a:extLst>
                        <a:ext uri="{FF2B5EF4-FFF2-40B4-BE49-F238E27FC236}">
                          <a16:creationId xmlns:a16="http://schemas.microsoft.com/office/drawing/2014/main" xmlns="" id="{D2875AB6-CC67-4624-83D2-987727F936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5707" r="86965"/>
                    <a:stretch/>
                  </p:blipFill>
                  <p:spPr>
                    <a:xfrm>
                      <a:off x="1668527" y="3661401"/>
                      <a:ext cx="287107" cy="89153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xmlns="" id="{2D1D0085-A4C1-43F8-ACDE-A97EF230E22F}"/>
                      </a:ext>
                    </a:extLst>
                  </p:cNvPr>
                  <p:cNvGrpSpPr/>
                  <p:nvPr/>
                </p:nvGrpSpPr>
                <p:grpSpPr>
                  <a:xfrm>
                    <a:off x="7683473" y="1581098"/>
                    <a:ext cx="1449315" cy="891531"/>
                    <a:chOff x="1668527" y="2689851"/>
                    <a:chExt cx="1449315" cy="891531"/>
                  </a:xfrm>
                </p:grpSpPr>
                <p:pic>
                  <p:nvPicPr>
                    <p:cNvPr id="87" name="그림 86">
                      <a:extLst>
                        <a:ext uri="{FF2B5EF4-FFF2-40B4-BE49-F238E27FC236}">
                          <a16:creationId xmlns:a16="http://schemas.microsoft.com/office/drawing/2014/main" xmlns="" id="{0B5870DA-4D64-4D3B-B8F9-EA9E7E29ED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31834" r="44829"/>
                    <a:stretch/>
                  </p:blipFill>
                  <p:spPr>
                    <a:xfrm>
                      <a:off x="2203441" y="2689851"/>
                      <a:ext cx="914401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8" name="그림 87">
                      <a:extLst>
                        <a:ext uri="{FF2B5EF4-FFF2-40B4-BE49-F238E27FC236}">
                          <a16:creationId xmlns:a16="http://schemas.microsoft.com/office/drawing/2014/main" xmlns="" id="{5F333A78-1FFD-4BBF-A0A5-B5CBC6BD25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12386" r="80483"/>
                    <a:stretch/>
                  </p:blipFill>
                  <p:spPr>
                    <a:xfrm>
                      <a:off x="1944985" y="2689851"/>
                      <a:ext cx="279401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9" name="그림 88">
                      <a:extLst>
                        <a:ext uri="{FF2B5EF4-FFF2-40B4-BE49-F238E27FC236}">
                          <a16:creationId xmlns:a16="http://schemas.microsoft.com/office/drawing/2014/main" xmlns="" id="{66239E13-DF80-4DDA-A61C-0C4ED9C900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5707" r="86965"/>
                    <a:stretch/>
                  </p:blipFill>
                  <p:spPr>
                    <a:xfrm>
                      <a:off x="1668527" y="2689851"/>
                      <a:ext cx="287107" cy="891531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98" name="TextBox 51">
                  <a:extLst>
                    <a:ext uri="{FF2B5EF4-FFF2-40B4-BE49-F238E27FC236}">
                      <a16:creationId xmlns:a16="http://schemas.microsoft.com/office/drawing/2014/main" xmlns="" id="{0411BB7E-6859-4D23-9440-B73F504FE093}"/>
                    </a:ext>
                  </a:extLst>
                </p:cNvPr>
                <p:cNvSpPr txBox="1"/>
                <p:nvPr/>
              </p:nvSpPr>
              <p:spPr>
                <a:xfrm>
                  <a:off x="393469" y="3517300"/>
                  <a:ext cx="4280084" cy="332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분할된 </a:t>
                  </a:r>
                  <a:r>
                    <a:rPr lang="en-US" altLang="ko-KR" sz="12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NODE1, NODE2, NODE3 </a:t>
                  </a:r>
                  <a:r>
                    <a:rPr lang="ko-KR" altLang="en-US" sz="12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를 세로로 병합한다</a:t>
                  </a:r>
                </a:p>
              </p:txBody>
            </p:sp>
          </p:grpSp>
        </p:grpSp>
        <p:sp>
          <p:nvSpPr>
            <p:cNvPr id="102" name="TextBox 51">
              <a:extLst>
                <a:ext uri="{FF2B5EF4-FFF2-40B4-BE49-F238E27FC236}">
                  <a16:creationId xmlns:a16="http://schemas.microsoft.com/office/drawing/2014/main" xmlns="" id="{0411BB7E-6859-4D23-9440-B73F504FE093}"/>
                </a:ext>
              </a:extLst>
            </p:cNvPr>
            <p:cNvSpPr txBox="1"/>
            <p:nvPr/>
          </p:nvSpPr>
          <p:spPr>
            <a:xfrm>
              <a:off x="1337035" y="1246506"/>
              <a:ext cx="35816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사출전</a:t>
              </a:r>
              <a:r>
                <a:rPr lang="ko-KR" altLang="en-US" sz="12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 데이터</a:t>
              </a:r>
              <a:endPara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1271787" y="1516128"/>
            <a:ext cx="7548580" cy="2920829"/>
            <a:chOff x="1017641" y="1018125"/>
            <a:chExt cx="7548580" cy="2920829"/>
          </a:xfrm>
        </p:grpSpPr>
        <p:grpSp>
          <p:nvGrpSpPr>
            <p:cNvPr id="104" name="그룹 103"/>
            <p:cNvGrpSpPr/>
            <p:nvPr/>
          </p:nvGrpSpPr>
          <p:grpSpPr>
            <a:xfrm>
              <a:off x="1017641" y="1018125"/>
              <a:ext cx="7548580" cy="2920829"/>
              <a:chOff x="42951" y="822182"/>
              <a:chExt cx="7548580" cy="2920829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xmlns="" id="{58E742F9-2AB1-4F29-AFB1-A37CE3CD3F08}"/>
                  </a:ext>
                </a:extLst>
              </p:cNvPr>
              <p:cNvSpPr/>
              <p:nvPr/>
            </p:nvSpPr>
            <p:spPr>
              <a:xfrm>
                <a:off x="42951" y="822182"/>
                <a:ext cx="7548580" cy="2920829"/>
              </a:xfrm>
              <a:prstGeom prst="rect">
                <a:avLst/>
              </a:prstGeom>
              <a:gradFill>
                <a:gsLst>
                  <a:gs pos="36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grpSp>
            <p:nvGrpSpPr>
              <p:cNvPr id="107" name="그룹 106"/>
              <p:cNvGrpSpPr/>
              <p:nvPr/>
            </p:nvGrpSpPr>
            <p:grpSpPr>
              <a:xfrm>
                <a:off x="91043" y="1025934"/>
                <a:ext cx="7468090" cy="2581407"/>
                <a:chOff x="42950" y="1117548"/>
                <a:chExt cx="8924476" cy="3099188"/>
              </a:xfrm>
            </p:grpSpPr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xmlns="" id="{9AFF3788-0C0D-43E6-AF69-49C9DB5DECF3}"/>
                    </a:ext>
                  </a:extLst>
                </p:cNvPr>
                <p:cNvSpPr txBox="1"/>
                <p:nvPr/>
              </p:nvSpPr>
              <p:spPr>
                <a:xfrm>
                  <a:off x="330118" y="1843143"/>
                  <a:ext cx="927249" cy="332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NODE1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xmlns="" id="{3F80CA84-63FB-4BDD-A712-D758FEE24717}"/>
                    </a:ext>
                  </a:extLst>
                </p:cNvPr>
                <p:cNvSpPr txBox="1"/>
                <p:nvPr/>
              </p:nvSpPr>
              <p:spPr>
                <a:xfrm>
                  <a:off x="3557967" y="1839801"/>
                  <a:ext cx="927249" cy="332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NODE3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xmlns="" id="{652D164C-3D78-450E-9C82-9B1A9A31880C}"/>
                    </a:ext>
                  </a:extLst>
                </p:cNvPr>
                <p:cNvSpPr txBox="1"/>
                <p:nvPr/>
              </p:nvSpPr>
              <p:spPr>
                <a:xfrm>
                  <a:off x="1852421" y="1839799"/>
                  <a:ext cx="927249" cy="332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NODE2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xmlns="" id="{458043F1-E000-4F45-9681-825B63E495A8}"/>
                    </a:ext>
                  </a:extLst>
                </p:cNvPr>
                <p:cNvSpPr txBox="1"/>
                <p:nvPr/>
              </p:nvSpPr>
              <p:spPr>
                <a:xfrm>
                  <a:off x="1432016" y="2575527"/>
                  <a:ext cx="281557" cy="3140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+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xmlns="" id="{D8D0C74D-5604-4986-ACB6-A9895E1FFC52}"/>
                    </a:ext>
                  </a:extLst>
                </p:cNvPr>
                <p:cNvSpPr txBox="1"/>
                <p:nvPr/>
              </p:nvSpPr>
              <p:spPr>
                <a:xfrm>
                  <a:off x="3096681" y="2568949"/>
                  <a:ext cx="281557" cy="3140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+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xmlns="" id="{4806C4F0-9314-433C-8EF7-1B1CCD948BB8}"/>
                    </a:ext>
                  </a:extLst>
                </p:cNvPr>
                <p:cNvSpPr txBox="1"/>
                <p:nvPr/>
              </p:nvSpPr>
              <p:spPr>
                <a:xfrm>
                  <a:off x="6073841" y="1963030"/>
                  <a:ext cx="281557" cy="3140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+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xmlns="" id="{47E0C066-2E8D-4097-A128-00FF23B21A0B}"/>
                    </a:ext>
                  </a:extLst>
                </p:cNvPr>
                <p:cNvSpPr txBox="1"/>
                <p:nvPr/>
              </p:nvSpPr>
              <p:spPr>
                <a:xfrm>
                  <a:off x="6093680" y="3058129"/>
                  <a:ext cx="281557" cy="3140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00000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+</a:t>
                  </a:r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15" name="화살표: 오른쪽 58">
                  <a:extLst>
                    <a:ext uri="{FF2B5EF4-FFF2-40B4-BE49-F238E27FC236}">
                      <a16:creationId xmlns:a16="http://schemas.microsoft.com/office/drawing/2014/main" xmlns="" id="{0B10A45C-527D-4AC5-BD6D-D4B1DE329889}"/>
                    </a:ext>
                  </a:extLst>
                </p:cNvPr>
                <p:cNvSpPr/>
                <p:nvPr/>
              </p:nvSpPr>
              <p:spPr>
                <a:xfrm>
                  <a:off x="4953744" y="2411946"/>
                  <a:ext cx="277940" cy="577850"/>
                </a:xfrm>
                <a:prstGeom prst="righ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16" name="화살표: 오른쪽 60">
                  <a:extLst>
                    <a:ext uri="{FF2B5EF4-FFF2-40B4-BE49-F238E27FC236}">
                      <a16:creationId xmlns:a16="http://schemas.microsoft.com/office/drawing/2014/main" xmlns="" id="{C18C4217-88F8-4A06-8EFE-B755C7C08D1F}"/>
                    </a:ext>
                  </a:extLst>
                </p:cNvPr>
                <p:cNvSpPr/>
                <p:nvPr/>
              </p:nvSpPr>
              <p:spPr>
                <a:xfrm>
                  <a:off x="7086304" y="2411946"/>
                  <a:ext cx="277940" cy="577850"/>
                </a:xfrm>
                <a:prstGeom prst="righ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xmlns="" id="{CFEDC3CF-EF69-4217-B04F-3AB5F9B3C00C}"/>
                    </a:ext>
                  </a:extLst>
                </p:cNvPr>
                <p:cNvGrpSpPr/>
                <p:nvPr/>
              </p:nvGrpSpPr>
              <p:grpSpPr>
                <a:xfrm>
                  <a:off x="42950" y="2260026"/>
                  <a:ext cx="1449315" cy="891531"/>
                  <a:chOff x="1668527" y="2689851"/>
                  <a:chExt cx="1449315" cy="891531"/>
                </a:xfrm>
              </p:grpSpPr>
              <p:pic>
                <p:nvPicPr>
                  <p:cNvPr id="152" name="그림 151">
                    <a:extLst>
                      <a:ext uri="{FF2B5EF4-FFF2-40B4-BE49-F238E27FC236}">
                        <a16:creationId xmlns:a16="http://schemas.microsoft.com/office/drawing/2014/main" xmlns="" id="{3D641B5A-9C94-40A6-8F85-E4BD521F41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1834" r="44829"/>
                  <a:stretch/>
                </p:blipFill>
                <p:spPr>
                  <a:xfrm>
                    <a:off x="2203441" y="2689851"/>
                    <a:ext cx="9144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53" name="그림 152">
                    <a:extLst>
                      <a:ext uri="{FF2B5EF4-FFF2-40B4-BE49-F238E27FC236}">
                        <a16:creationId xmlns:a16="http://schemas.microsoft.com/office/drawing/2014/main" xmlns="" id="{54837AD4-F9D1-41E1-B2FE-56589EC984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2386" r="80483"/>
                  <a:stretch/>
                </p:blipFill>
                <p:spPr>
                  <a:xfrm>
                    <a:off x="1944985" y="2689851"/>
                    <a:ext cx="2794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54" name="그림 153">
                    <a:extLst>
                      <a:ext uri="{FF2B5EF4-FFF2-40B4-BE49-F238E27FC236}">
                        <a16:creationId xmlns:a16="http://schemas.microsoft.com/office/drawing/2014/main" xmlns="" id="{DE1C7C92-BC62-4A9C-84CE-5ED0E6AC5F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2689851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xmlns="" id="{B1FC6DCC-A69A-4993-8BA6-DEAE5E2EBB6A}"/>
                    </a:ext>
                  </a:extLst>
                </p:cNvPr>
                <p:cNvGrpSpPr/>
                <p:nvPr/>
              </p:nvGrpSpPr>
              <p:grpSpPr>
                <a:xfrm>
                  <a:off x="1643305" y="2260025"/>
                  <a:ext cx="1481219" cy="891531"/>
                  <a:chOff x="1668527" y="3661401"/>
                  <a:chExt cx="1442965" cy="891531"/>
                </a:xfrm>
              </p:grpSpPr>
              <p:pic>
                <p:nvPicPr>
                  <p:cNvPr id="149" name="그림 148">
                    <a:extLst>
                      <a:ext uri="{FF2B5EF4-FFF2-40B4-BE49-F238E27FC236}">
                        <a16:creationId xmlns:a16="http://schemas.microsoft.com/office/drawing/2014/main" xmlns="" id="{1C3AB921-608A-4A7D-9146-C2B030E0AC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523" r="22464"/>
                  <a:stretch/>
                </p:blipFill>
                <p:spPr>
                  <a:xfrm>
                    <a:off x="2209791" y="3661401"/>
                    <a:ext cx="9017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50" name="그림 149">
                    <a:extLst>
                      <a:ext uri="{FF2B5EF4-FFF2-40B4-BE49-F238E27FC236}">
                        <a16:creationId xmlns:a16="http://schemas.microsoft.com/office/drawing/2014/main" xmlns="" id="{B04BBC0B-3CF7-4F26-966B-DD74541AC5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8706" r="73839"/>
                  <a:stretch/>
                </p:blipFill>
                <p:spPr>
                  <a:xfrm>
                    <a:off x="1938635" y="3661401"/>
                    <a:ext cx="2921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51" name="그림 150">
                    <a:extLst>
                      <a:ext uri="{FF2B5EF4-FFF2-40B4-BE49-F238E27FC236}">
                        <a16:creationId xmlns:a16="http://schemas.microsoft.com/office/drawing/2014/main" xmlns="" id="{7EB18E18-F457-4328-93C3-B6C135427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3661401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xmlns="" id="{27505327-7C52-40FF-B063-2DAFA9553E16}"/>
                    </a:ext>
                  </a:extLst>
                </p:cNvPr>
                <p:cNvGrpSpPr/>
                <p:nvPr/>
              </p:nvGrpSpPr>
              <p:grpSpPr>
                <a:xfrm>
                  <a:off x="3321485" y="2251203"/>
                  <a:ext cx="1441747" cy="900353"/>
                  <a:chOff x="1668527" y="4507115"/>
                  <a:chExt cx="1441747" cy="891531"/>
                </a:xfrm>
              </p:grpSpPr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xmlns="" id="{27753303-3948-4FEE-A08B-B2653D459C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7049"/>
                  <a:stretch/>
                </p:blipFill>
                <p:spPr>
                  <a:xfrm>
                    <a:off x="2211009" y="4507115"/>
                    <a:ext cx="899265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xmlns="" id="{3DD83B98-E940-4FB3-B360-8FFE83EF6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5675" r="67681"/>
                  <a:stretch/>
                </p:blipFill>
                <p:spPr>
                  <a:xfrm>
                    <a:off x="1954510" y="4507115"/>
                    <a:ext cx="26035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xmlns="" id="{2FE3F32E-909A-4869-ACA0-B606C8327F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4507115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xmlns="" id="{E16B8BF9-BE25-4FDB-8332-E0F9222DD188}"/>
                    </a:ext>
                  </a:extLst>
                </p:cNvPr>
                <p:cNvGrpSpPr/>
                <p:nvPr/>
              </p:nvGrpSpPr>
              <p:grpSpPr>
                <a:xfrm>
                  <a:off x="5496249" y="1117548"/>
                  <a:ext cx="1449315" cy="891531"/>
                  <a:chOff x="1668527" y="2689851"/>
                  <a:chExt cx="1449315" cy="891531"/>
                </a:xfrm>
              </p:grpSpPr>
              <p:pic>
                <p:nvPicPr>
                  <p:cNvPr id="143" name="그림 142">
                    <a:extLst>
                      <a:ext uri="{FF2B5EF4-FFF2-40B4-BE49-F238E27FC236}">
                        <a16:creationId xmlns:a16="http://schemas.microsoft.com/office/drawing/2014/main" xmlns="" id="{18E1B645-A75A-4785-BE9B-F7F849A452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1834" r="44829"/>
                  <a:stretch/>
                </p:blipFill>
                <p:spPr>
                  <a:xfrm>
                    <a:off x="2203441" y="2689851"/>
                    <a:ext cx="9144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44" name="그림 143">
                    <a:extLst>
                      <a:ext uri="{FF2B5EF4-FFF2-40B4-BE49-F238E27FC236}">
                        <a16:creationId xmlns:a16="http://schemas.microsoft.com/office/drawing/2014/main" xmlns="" id="{8EFAF7CE-AF24-478D-980D-C6AD64B5C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2386" r="80483"/>
                  <a:stretch/>
                </p:blipFill>
                <p:spPr>
                  <a:xfrm>
                    <a:off x="1944985" y="2689851"/>
                    <a:ext cx="2794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xmlns="" id="{8B9D7055-4EBB-4F05-A52B-ED6A7EF8C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2689851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xmlns="" id="{F4108818-BFEB-4BD3-B82B-3F48A09786A2}"/>
                    </a:ext>
                  </a:extLst>
                </p:cNvPr>
                <p:cNvGrpSpPr/>
                <p:nvPr/>
              </p:nvGrpSpPr>
              <p:grpSpPr>
                <a:xfrm>
                  <a:off x="5490430" y="2189677"/>
                  <a:ext cx="1442965" cy="891531"/>
                  <a:chOff x="1668527" y="3661401"/>
                  <a:chExt cx="1442965" cy="891531"/>
                </a:xfrm>
              </p:grpSpPr>
              <p:pic>
                <p:nvPicPr>
                  <p:cNvPr id="140" name="그림 139">
                    <a:extLst>
                      <a:ext uri="{FF2B5EF4-FFF2-40B4-BE49-F238E27FC236}">
                        <a16:creationId xmlns:a16="http://schemas.microsoft.com/office/drawing/2014/main" xmlns="" id="{BE89174D-4C25-4747-8193-E34CCC194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523" r="22464"/>
                  <a:stretch/>
                </p:blipFill>
                <p:spPr>
                  <a:xfrm>
                    <a:off x="2209791" y="3661401"/>
                    <a:ext cx="9017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41" name="그림 140">
                    <a:extLst>
                      <a:ext uri="{FF2B5EF4-FFF2-40B4-BE49-F238E27FC236}">
                        <a16:creationId xmlns:a16="http://schemas.microsoft.com/office/drawing/2014/main" xmlns="" id="{D14C1430-8863-435C-AE8E-07750B360B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8706" r="73839"/>
                  <a:stretch/>
                </p:blipFill>
                <p:spPr>
                  <a:xfrm>
                    <a:off x="1938635" y="3661401"/>
                    <a:ext cx="29210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42" name="그림 141">
                    <a:extLst>
                      <a:ext uri="{FF2B5EF4-FFF2-40B4-BE49-F238E27FC236}">
                        <a16:creationId xmlns:a16="http://schemas.microsoft.com/office/drawing/2014/main" xmlns="" id="{B3BB988E-0416-4AED-BB46-0EA37E214D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3661401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xmlns="" id="{84547B08-AF32-432B-A29D-B2680EC4DD37}"/>
                    </a:ext>
                  </a:extLst>
                </p:cNvPr>
                <p:cNvGrpSpPr/>
                <p:nvPr/>
              </p:nvGrpSpPr>
              <p:grpSpPr>
                <a:xfrm>
                  <a:off x="5503817" y="3325205"/>
                  <a:ext cx="1441747" cy="891531"/>
                  <a:chOff x="1668527" y="4507115"/>
                  <a:chExt cx="1441747" cy="891531"/>
                </a:xfrm>
              </p:grpSpPr>
              <p:pic>
                <p:nvPicPr>
                  <p:cNvPr id="137" name="그림 136">
                    <a:extLst>
                      <a:ext uri="{FF2B5EF4-FFF2-40B4-BE49-F238E27FC236}">
                        <a16:creationId xmlns:a16="http://schemas.microsoft.com/office/drawing/2014/main" xmlns="" id="{890AB336-2477-4B47-A063-0F8AFAE2A0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7049"/>
                  <a:stretch/>
                </p:blipFill>
                <p:spPr>
                  <a:xfrm>
                    <a:off x="2211009" y="4507115"/>
                    <a:ext cx="899265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38" name="그림 137">
                    <a:extLst>
                      <a:ext uri="{FF2B5EF4-FFF2-40B4-BE49-F238E27FC236}">
                        <a16:creationId xmlns:a16="http://schemas.microsoft.com/office/drawing/2014/main" xmlns="" id="{3156EF03-C056-46B0-B6E2-FC2E6C768B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5675" r="67681"/>
                  <a:stretch/>
                </p:blipFill>
                <p:spPr>
                  <a:xfrm>
                    <a:off x="1954510" y="4507115"/>
                    <a:ext cx="260351" cy="891531"/>
                  </a:xfrm>
                  <a:prstGeom prst="rect">
                    <a:avLst/>
                  </a:prstGeom>
                </p:spPr>
              </p:pic>
              <p:pic>
                <p:nvPicPr>
                  <p:cNvPr id="139" name="그림 138">
                    <a:extLst>
                      <a:ext uri="{FF2B5EF4-FFF2-40B4-BE49-F238E27FC236}">
                        <a16:creationId xmlns:a16="http://schemas.microsoft.com/office/drawing/2014/main" xmlns="" id="{298981FD-8FDE-419F-83E9-1FD40ED564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7" r="86965"/>
                  <a:stretch/>
                </p:blipFill>
                <p:spPr>
                  <a:xfrm>
                    <a:off x="1668527" y="4507115"/>
                    <a:ext cx="287107" cy="89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3" name="그룹 122">
                  <a:extLst>
                    <a:ext uri="{FF2B5EF4-FFF2-40B4-BE49-F238E27FC236}">
                      <a16:creationId xmlns:a16="http://schemas.microsoft.com/office/drawing/2014/main" xmlns="" id="{0B51F8F8-E4DA-41F8-89FD-68545CE9D948}"/>
                    </a:ext>
                  </a:extLst>
                </p:cNvPr>
                <p:cNvGrpSpPr/>
                <p:nvPr/>
              </p:nvGrpSpPr>
              <p:grpSpPr>
                <a:xfrm>
                  <a:off x="7518111" y="1563313"/>
                  <a:ext cx="1449315" cy="2413388"/>
                  <a:chOff x="7683473" y="1581098"/>
                  <a:chExt cx="1449315" cy="2413388"/>
                </a:xfrm>
              </p:grpSpPr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xmlns="" id="{EB7B8D8D-A0CD-4FD6-AB4F-428892000DBB}"/>
                      </a:ext>
                    </a:extLst>
                  </p:cNvPr>
                  <p:cNvGrpSpPr/>
                  <p:nvPr/>
                </p:nvGrpSpPr>
                <p:grpSpPr>
                  <a:xfrm>
                    <a:off x="7684691" y="3102955"/>
                    <a:ext cx="1441747" cy="891531"/>
                    <a:chOff x="1668527" y="4507115"/>
                    <a:chExt cx="1441747" cy="891531"/>
                  </a:xfrm>
                </p:grpSpPr>
                <p:pic>
                  <p:nvPicPr>
                    <p:cNvPr id="134" name="그림 133">
                      <a:extLst>
                        <a:ext uri="{FF2B5EF4-FFF2-40B4-BE49-F238E27FC236}">
                          <a16:creationId xmlns:a16="http://schemas.microsoft.com/office/drawing/2014/main" xmlns="" id="{09362301-D254-425F-B63B-8060B7CC8D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7049"/>
                    <a:stretch/>
                  </p:blipFill>
                  <p:spPr>
                    <a:xfrm>
                      <a:off x="2211009" y="4507115"/>
                      <a:ext cx="899265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5" name="그림 134">
                      <a:extLst>
                        <a:ext uri="{FF2B5EF4-FFF2-40B4-BE49-F238E27FC236}">
                          <a16:creationId xmlns:a16="http://schemas.microsoft.com/office/drawing/2014/main" xmlns="" id="{D3C7878A-3E95-456C-84F0-4577314283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25675" r="67681"/>
                    <a:stretch/>
                  </p:blipFill>
                  <p:spPr>
                    <a:xfrm>
                      <a:off x="1954510" y="4507115"/>
                      <a:ext cx="260351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6" name="그림 135">
                      <a:extLst>
                        <a:ext uri="{FF2B5EF4-FFF2-40B4-BE49-F238E27FC236}">
                          <a16:creationId xmlns:a16="http://schemas.microsoft.com/office/drawing/2014/main" xmlns="" id="{5FA70D7E-9284-443D-A6FD-ED059BFBF9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5707" r="86965"/>
                    <a:stretch/>
                  </p:blipFill>
                  <p:spPr>
                    <a:xfrm>
                      <a:off x="1668527" y="4507115"/>
                      <a:ext cx="287107" cy="89153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xmlns="" id="{6E289C83-AD78-40FF-82D1-2DC691CC4CA1}"/>
                      </a:ext>
                    </a:extLst>
                  </p:cNvPr>
                  <p:cNvGrpSpPr/>
                  <p:nvPr/>
                </p:nvGrpSpPr>
                <p:grpSpPr>
                  <a:xfrm>
                    <a:off x="7684004" y="2342077"/>
                    <a:ext cx="1442965" cy="891531"/>
                    <a:chOff x="1668527" y="3661401"/>
                    <a:chExt cx="1442965" cy="891531"/>
                  </a:xfrm>
                </p:grpSpPr>
                <p:pic>
                  <p:nvPicPr>
                    <p:cNvPr id="131" name="그림 130">
                      <a:extLst>
                        <a:ext uri="{FF2B5EF4-FFF2-40B4-BE49-F238E27FC236}">
                          <a16:creationId xmlns:a16="http://schemas.microsoft.com/office/drawing/2014/main" xmlns="" id="{8366DA5B-6F29-498D-8276-CC734C08A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54523" r="22464"/>
                    <a:stretch/>
                  </p:blipFill>
                  <p:spPr>
                    <a:xfrm>
                      <a:off x="2209791" y="3661401"/>
                      <a:ext cx="901701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2" name="그림 131">
                      <a:extLst>
                        <a:ext uri="{FF2B5EF4-FFF2-40B4-BE49-F238E27FC236}">
                          <a16:creationId xmlns:a16="http://schemas.microsoft.com/office/drawing/2014/main" xmlns="" id="{A0A12350-A629-4F81-AD10-EC958B5700A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18706" r="73839"/>
                    <a:stretch/>
                  </p:blipFill>
                  <p:spPr>
                    <a:xfrm>
                      <a:off x="1938635" y="3661401"/>
                      <a:ext cx="292101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3" name="그림 132">
                      <a:extLst>
                        <a:ext uri="{FF2B5EF4-FFF2-40B4-BE49-F238E27FC236}">
                          <a16:creationId xmlns:a16="http://schemas.microsoft.com/office/drawing/2014/main" xmlns="" id="{D2875AB6-CC67-4624-83D2-987727F936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5707" r="86965"/>
                    <a:stretch/>
                  </p:blipFill>
                  <p:spPr>
                    <a:xfrm>
                      <a:off x="1668527" y="3661401"/>
                      <a:ext cx="287107" cy="89153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xmlns="" id="{2D1D0085-A4C1-43F8-ACDE-A97EF230E22F}"/>
                      </a:ext>
                    </a:extLst>
                  </p:cNvPr>
                  <p:cNvGrpSpPr/>
                  <p:nvPr/>
                </p:nvGrpSpPr>
                <p:grpSpPr>
                  <a:xfrm>
                    <a:off x="7683473" y="1581098"/>
                    <a:ext cx="1449315" cy="891531"/>
                    <a:chOff x="1668527" y="2689851"/>
                    <a:chExt cx="1449315" cy="891531"/>
                  </a:xfrm>
                </p:grpSpPr>
                <p:pic>
                  <p:nvPicPr>
                    <p:cNvPr id="128" name="그림 127">
                      <a:extLst>
                        <a:ext uri="{FF2B5EF4-FFF2-40B4-BE49-F238E27FC236}">
                          <a16:creationId xmlns:a16="http://schemas.microsoft.com/office/drawing/2014/main" xmlns="" id="{0B5870DA-4D64-4D3B-B8F9-EA9E7E29ED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31834" r="44829"/>
                    <a:stretch/>
                  </p:blipFill>
                  <p:spPr>
                    <a:xfrm>
                      <a:off x="2203441" y="2689851"/>
                      <a:ext cx="914401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9" name="그림 128">
                      <a:extLst>
                        <a:ext uri="{FF2B5EF4-FFF2-40B4-BE49-F238E27FC236}">
                          <a16:creationId xmlns:a16="http://schemas.microsoft.com/office/drawing/2014/main" xmlns="" id="{5F333A78-1FFD-4BBF-A0A5-B5CBC6BD25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12386" r="80483"/>
                    <a:stretch/>
                  </p:blipFill>
                  <p:spPr>
                    <a:xfrm>
                      <a:off x="1944985" y="2689851"/>
                      <a:ext cx="279401" cy="8915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" name="그림 129">
                      <a:extLst>
                        <a:ext uri="{FF2B5EF4-FFF2-40B4-BE49-F238E27FC236}">
                          <a16:creationId xmlns:a16="http://schemas.microsoft.com/office/drawing/2014/main" xmlns="" id="{66239E13-DF80-4DDA-A61C-0C4ED9C900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5707" r="86965"/>
                    <a:stretch/>
                  </p:blipFill>
                  <p:spPr>
                    <a:xfrm>
                      <a:off x="1668527" y="2689851"/>
                      <a:ext cx="287107" cy="891531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24" name="TextBox 51">
                  <a:extLst>
                    <a:ext uri="{FF2B5EF4-FFF2-40B4-BE49-F238E27FC236}">
                      <a16:creationId xmlns:a16="http://schemas.microsoft.com/office/drawing/2014/main" xmlns="" id="{0411BB7E-6859-4D23-9440-B73F504FE093}"/>
                    </a:ext>
                  </a:extLst>
                </p:cNvPr>
                <p:cNvSpPr txBox="1"/>
                <p:nvPr/>
              </p:nvSpPr>
              <p:spPr>
                <a:xfrm>
                  <a:off x="393469" y="3517300"/>
                  <a:ext cx="4280084" cy="332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분할된 </a:t>
                  </a:r>
                  <a:r>
                    <a:rPr lang="en-US" altLang="ko-KR" sz="12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NODE1, NODE2, NODE3 </a:t>
                  </a:r>
                  <a:r>
                    <a:rPr lang="ko-KR" altLang="en-US" sz="1200" dirty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를 세로로 병합한다</a:t>
                  </a:r>
                </a:p>
              </p:txBody>
            </p:sp>
          </p:grpSp>
        </p:grpSp>
        <p:sp>
          <p:nvSpPr>
            <p:cNvPr id="105" name="TextBox 51">
              <a:extLst>
                <a:ext uri="{FF2B5EF4-FFF2-40B4-BE49-F238E27FC236}">
                  <a16:creationId xmlns:a16="http://schemas.microsoft.com/office/drawing/2014/main" xmlns="" id="{0411BB7E-6859-4D23-9440-B73F504FE093}"/>
                </a:ext>
              </a:extLst>
            </p:cNvPr>
            <p:cNvSpPr txBox="1"/>
            <p:nvPr/>
          </p:nvSpPr>
          <p:spPr>
            <a:xfrm>
              <a:off x="1337035" y="1246506"/>
              <a:ext cx="35816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사출후</a:t>
              </a:r>
              <a:r>
                <a:rPr lang="ko-KR" altLang="en-US" sz="12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 데이터</a:t>
              </a:r>
              <a:endPara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2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6E088C61-5B62-4146-BA5E-02EE9BA14275}"/>
              </a:ext>
            </a:extLst>
          </p:cNvPr>
          <p:cNvSpPr txBox="1"/>
          <p:nvPr/>
        </p:nvSpPr>
        <p:spPr>
          <a:xfrm>
            <a:off x="1478624" y="1029751"/>
            <a:ext cx="665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EFB2F22C-8E88-4EC0-B3B3-73382291D75F}"/>
              </a:ext>
            </a:extLst>
          </p:cNvPr>
          <p:cNvSpPr txBox="1"/>
          <p:nvPr/>
        </p:nvSpPr>
        <p:spPr>
          <a:xfrm>
            <a:off x="3379571" y="1026604"/>
            <a:ext cx="665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2661ED77-4CE1-4A69-A988-031F4268596A}"/>
              </a:ext>
            </a:extLst>
          </p:cNvPr>
          <p:cNvGrpSpPr/>
          <p:nvPr/>
        </p:nvGrpSpPr>
        <p:grpSpPr>
          <a:xfrm>
            <a:off x="2963763" y="1352617"/>
            <a:ext cx="1423783" cy="2419962"/>
            <a:chOff x="7731909" y="1422034"/>
            <a:chExt cx="1423783" cy="2419962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76278D21-A37E-478F-AB51-D3AE1FCD1799}"/>
                </a:ext>
              </a:extLst>
            </p:cNvPr>
            <p:cNvGrpSpPr/>
            <p:nvPr/>
          </p:nvGrpSpPr>
          <p:grpSpPr>
            <a:xfrm>
              <a:off x="7736053" y="2950465"/>
              <a:ext cx="1419639" cy="891531"/>
              <a:chOff x="2981969" y="4334249"/>
              <a:chExt cx="1419639" cy="891531"/>
            </a:xfrm>
          </p:grpSpPr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xmlns="" id="{4B3B781E-68BF-4898-8793-09225C3631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47"/>
              <a:stretch/>
            </p:blipFill>
            <p:spPr>
              <a:xfrm>
                <a:off x="3492066" y="4334249"/>
                <a:ext cx="909542" cy="891531"/>
              </a:xfrm>
              <a:prstGeom prst="rect">
                <a:avLst/>
              </a:prstGeom>
            </p:spPr>
          </p:pic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xmlns="" id="{00BD70E7-6A68-4644-A023-7AFE2ED4C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960" r="67572"/>
              <a:stretch/>
            </p:blipFill>
            <p:spPr>
              <a:xfrm>
                <a:off x="3251727" y="4334249"/>
                <a:ext cx="292100" cy="891531"/>
              </a:xfrm>
              <a:prstGeom prst="rect">
                <a:avLst/>
              </a:prstGeom>
            </p:spPr>
          </p:pic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xmlns="" id="{365E1A69-FD76-4137-8BE1-A47017D3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4334249"/>
                <a:ext cx="283180" cy="891531"/>
              </a:xfrm>
              <a:prstGeom prst="rect">
                <a:avLst/>
              </a:prstGeom>
            </p:spPr>
          </p:pic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xmlns="" id="{31422100-1826-490A-B42F-8F6EBAAEAFCB}"/>
                </a:ext>
              </a:extLst>
            </p:cNvPr>
            <p:cNvGrpSpPr/>
            <p:nvPr/>
          </p:nvGrpSpPr>
          <p:grpSpPr>
            <a:xfrm>
              <a:off x="7733330" y="2186440"/>
              <a:ext cx="1418893" cy="891531"/>
              <a:chOff x="2981969" y="3925176"/>
              <a:chExt cx="1418893" cy="891531"/>
            </a:xfrm>
          </p:grpSpPr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xmlns="" id="{78AB7B49-DC37-464B-9B58-20A74938CB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181" r="22604"/>
              <a:stretch/>
            </p:blipFill>
            <p:spPr>
              <a:xfrm>
                <a:off x="3492812" y="3925176"/>
                <a:ext cx="908050" cy="891531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xmlns="" id="{3381A41E-D28F-44C2-A156-758C717AE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466" r="74878"/>
              <a:stretch/>
            </p:blipFill>
            <p:spPr>
              <a:xfrm>
                <a:off x="3267602" y="3925176"/>
                <a:ext cx="260350" cy="891531"/>
              </a:xfrm>
              <a:prstGeom prst="rect">
                <a:avLst/>
              </a:prstGeom>
            </p:spPr>
          </p:pic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xmlns="" id="{A2F846F9-8059-413F-A33C-EDBCFE875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3925176"/>
                <a:ext cx="283180" cy="891531"/>
              </a:xfrm>
              <a:prstGeom prst="rect">
                <a:avLst/>
              </a:prstGeom>
            </p:spPr>
          </p:pic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xmlns="" id="{4470621D-43D0-4643-B7AD-2466F51516D1}"/>
                </a:ext>
              </a:extLst>
            </p:cNvPr>
            <p:cNvGrpSpPr/>
            <p:nvPr/>
          </p:nvGrpSpPr>
          <p:grpSpPr>
            <a:xfrm>
              <a:off x="7731909" y="1422034"/>
              <a:ext cx="1415718" cy="891531"/>
              <a:chOff x="2981969" y="2941332"/>
              <a:chExt cx="1415718" cy="891531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xmlns="" id="{2C5F448D-2D7C-4894-A3AC-CED4F917D9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615" r="45332"/>
              <a:stretch/>
            </p:blipFill>
            <p:spPr>
              <a:xfrm>
                <a:off x="3495987" y="2941332"/>
                <a:ext cx="901700" cy="891531"/>
              </a:xfrm>
              <a:prstGeom prst="rect">
                <a:avLst/>
              </a:prstGeom>
            </p:spPr>
          </p:pic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xmlns="" id="{BD76DE4C-1668-4605-AFE7-FEC95A66BC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648" r="81209"/>
              <a:stretch/>
            </p:blipFill>
            <p:spPr>
              <a:xfrm>
                <a:off x="3258077" y="2941332"/>
                <a:ext cx="279400" cy="891531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xmlns="" id="{8D7185D4-9158-4501-B092-4995BFAC21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44" r="87216"/>
              <a:stretch/>
            </p:blipFill>
            <p:spPr>
              <a:xfrm>
                <a:off x="2981969" y="2941332"/>
                <a:ext cx="283180" cy="891531"/>
              </a:xfrm>
              <a:prstGeom prst="rect">
                <a:avLst/>
              </a:prstGeom>
            </p:spPr>
          </p:pic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xmlns="" id="{961A10AB-D3DE-40FE-AE69-0251B1783158}"/>
              </a:ext>
            </a:extLst>
          </p:cNvPr>
          <p:cNvGrpSpPr/>
          <p:nvPr/>
        </p:nvGrpSpPr>
        <p:grpSpPr>
          <a:xfrm>
            <a:off x="1062466" y="1359191"/>
            <a:ext cx="1449315" cy="2413388"/>
            <a:chOff x="7683473" y="1581098"/>
            <a:chExt cx="1449315" cy="241338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xmlns="" id="{0F9796E6-6F4E-4881-BF4E-07425BECF734}"/>
                </a:ext>
              </a:extLst>
            </p:cNvPr>
            <p:cNvGrpSpPr/>
            <p:nvPr/>
          </p:nvGrpSpPr>
          <p:grpSpPr>
            <a:xfrm>
              <a:off x="7684691" y="3102955"/>
              <a:ext cx="1441747" cy="891531"/>
              <a:chOff x="1668527" y="4507115"/>
              <a:chExt cx="1441747" cy="891531"/>
            </a:xfrm>
          </p:grpSpPr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xmlns="" id="{9CC1C014-1CF5-42E8-A436-60B31F05CF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049"/>
              <a:stretch/>
            </p:blipFill>
            <p:spPr>
              <a:xfrm>
                <a:off x="2211009" y="4507115"/>
                <a:ext cx="899265" cy="891531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xmlns="" id="{84EE54C8-67BB-418F-BB21-CFFFB070BA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675" r="67681"/>
              <a:stretch/>
            </p:blipFill>
            <p:spPr>
              <a:xfrm>
                <a:off x="1954510" y="4507115"/>
                <a:ext cx="260351" cy="891531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xmlns="" id="{03B43DA9-E591-4B84-8510-EF2404E6A6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07" r="86965"/>
              <a:stretch/>
            </p:blipFill>
            <p:spPr>
              <a:xfrm>
                <a:off x="1668527" y="4507115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xmlns="" id="{D26F5966-D980-4E8D-B994-59816914F69C}"/>
                </a:ext>
              </a:extLst>
            </p:cNvPr>
            <p:cNvGrpSpPr/>
            <p:nvPr/>
          </p:nvGrpSpPr>
          <p:grpSpPr>
            <a:xfrm>
              <a:off x="7684004" y="2342077"/>
              <a:ext cx="1442965" cy="891531"/>
              <a:chOff x="1668527" y="3661401"/>
              <a:chExt cx="1442965" cy="891531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xmlns="" id="{0B50C76F-A14A-46A9-9D35-B6DF6EB9C4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523" r="22464"/>
              <a:stretch/>
            </p:blipFill>
            <p:spPr>
              <a:xfrm>
                <a:off x="2209791" y="3661401"/>
                <a:ext cx="901701" cy="891531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xmlns="" id="{A0C26752-0285-495E-A75C-4EC4D01D33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706" r="73839"/>
              <a:stretch/>
            </p:blipFill>
            <p:spPr>
              <a:xfrm>
                <a:off x="1938635" y="3661401"/>
                <a:ext cx="292101" cy="891531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xmlns="" id="{FC68DC0C-142A-4442-BA2F-1BA9CB628B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07" r="86965"/>
              <a:stretch/>
            </p:blipFill>
            <p:spPr>
              <a:xfrm>
                <a:off x="1668527" y="3661401"/>
                <a:ext cx="287107" cy="891531"/>
              </a:xfrm>
              <a:prstGeom prst="rect">
                <a:avLst/>
              </a:prstGeom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xmlns="" id="{51756A33-0EF1-4A48-9AD9-71E943BE0608}"/>
                </a:ext>
              </a:extLst>
            </p:cNvPr>
            <p:cNvGrpSpPr/>
            <p:nvPr/>
          </p:nvGrpSpPr>
          <p:grpSpPr>
            <a:xfrm>
              <a:off x="7683473" y="1581098"/>
              <a:ext cx="1449315" cy="891531"/>
              <a:chOff x="1668527" y="2689851"/>
              <a:chExt cx="1449315" cy="891531"/>
            </a:xfrm>
          </p:grpSpPr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xmlns="" id="{00E598FD-C0B8-48A7-ABE7-28C1FBAD6F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834" r="44829"/>
              <a:stretch/>
            </p:blipFill>
            <p:spPr>
              <a:xfrm>
                <a:off x="2203441" y="2689851"/>
                <a:ext cx="914401" cy="891531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xmlns="" id="{859EFC1C-A24C-469B-B413-1EAC144E44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386" r="80483"/>
              <a:stretch/>
            </p:blipFill>
            <p:spPr>
              <a:xfrm>
                <a:off x="1944985" y="2689851"/>
                <a:ext cx="279401" cy="891531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xmlns="" id="{5938658D-F01C-4194-B253-7DAEC3F438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07" r="86965"/>
              <a:stretch/>
            </p:blipFill>
            <p:spPr>
              <a:xfrm>
                <a:off x="1668527" y="2689851"/>
                <a:ext cx="287107" cy="89153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1EE3ADC-8F01-4641-B8D4-1A186EED7332}"/>
              </a:ext>
            </a:extLst>
          </p:cNvPr>
          <p:cNvGrpSpPr/>
          <p:nvPr/>
        </p:nvGrpSpPr>
        <p:grpSpPr>
          <a:xfrm>
            <a:off x="5096851" y="1359191"/>
            <a:ext cx="2596261" cy="2419962"/>
            <a:chOff x="4497657" y="1418919"/>
            <a:chExt cx="2596261" cy="2419962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0A246F1-E379-4FFF-9915-3CA129BF1C4E}"/>
                </a:ext>
              </a:extLst>
            </p:cNvPr>
            <p:cNvGrpSpPr/>
            <p:nvPr/>
          </p:nvGrpSpPr>
          <p:grpSpPr>
            <a:xfrm>
              <a:off x="5670135" y="1418919"/>
              <a:ext cx="1423783" cy="2419962"/>
              <a:chOff x="7731909" y="1422034"/>
              <a:chExt cx="1423783" cy="2419962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xmlns="" id="{92C599BE-A264-4C61-A26C-F23ECA5AD3E2}"/>
                  </a:ext>
                </a:extLst>
              </p:cNvPr>
              <p:cNvGrpSpPr/>
              <p:nvPr/>
            </p:nvGrpSpPr>
            <p:grpSpPr>
              <a:xfrm>
                <a:off x="7736053" y="2950465"/>
                <a:ext cx="1419639" cy="891531"/>
                <a:chOff x="2981969" y="4334249"/>
                <a:chExt cx="1419639" cy="891531"/>
              </a:xfrm>
            </p:grpSpPr>
            <p:pic>
              <p:nvPicPr>
                <p:cNvPr id="165" name="그림 164">
                  <a:extLst>
                    <a:ext uri="{FF2B5EF4-FFF2-40B4-BE49-F238E27FC236}">
                      <a16:creationId xmlns:a16="http://schemas.microsoft.com/office/drawing/2014/main" xmlns="" id="{6008E52D-B3F0-4346-831D-0EDB291F3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6747"/>
                <a:stretch/>
              </p:blipFill>
              <p:spPr>
                <a:xfrm>
                  <a:off x="3492066" y="4334249"/>
                  <a:ext cx="909542" cy="891531"/>
                </a:xfrm>
                <a:prstGeom prst="rect">
                  <a:avLst/>
                </a:prstGeom>
              </p:spPr>
            </p:pic>
            <p:pic>
              <p:nvPicPr>
                <p:cNvPr id="166" name="그림 165">
                  <a:extLst>
                    <a:ext uri="{FF2B5EF4-FFF2-40B4-BE49-F238E27FC236}">
                      <a16:creationId xmlns:a16="http://schemas.microsoft.com/office/drawing/2014/main" xmlns="" id="{4F0832CB-06A1-416E-915D-DF6C3F86F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960" r="67572"/>
                <a:stretch/>
              </p:blipFill>
              <p:spPr>
                <a:xfrm>
                  <a:off x="3251727" y="4334249"/>
                  <a:ext cx="292100" cy="891531"/>
                </a:xfrm>
                <a:prstGeom prst="rect">
                  <a:avLst/>
                </a:prstGeom>
              </p:spPr>
            </p:pic>
            <p:pic>
              <p:nvPicPr>
                <p:cNvPr id="167" name="그림 166">
                  <a:extLst>
                    <a:ext uri="{FF2B5EF4-FFF2-40B4-BE49-F238E27FC236}">
                      <a16:creationId xmlns:a16="http://schemas.microsoft.com/office/drawing/2014/main" xmlns="" id="{DD9BCDB8-8E5B-4148-8964-83BE5D6F65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4334249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xmlns="" id="{3B6E4B41-6007-467F-B4C9-6AB41769E5E7}"/>
                  </a:ext>
                </a:extLst>
              </p:cNvPr>
              <p:cNvGrpSpPr/>
              <p:nvPr/>
            </p:nvGrpSpPr>
            <p:grpSpPr>
              <a:xfrm>
                <a:off x="7733330" y="2186440"/>
                <a:ext cx="1418893" cy="891531"/>
                <a:chOff x="2981969" y="3925176"/>
                <a:chExt cx="1418893" cy="891531"/>
              </a:xfrm>
            </p:grpSpPr>
            <p:pic>
              <p:nvPicPr>
                <p:cNvPr id="162" name="그림 161">
                  <a:extLst>
                    <a:ext uri="{FF2B5EF4-FFF2-40B4-BE49-F238E27FC236}">
                      <a16:creationId xmlns:a16="http://schemas.microsoft.com/office/drawing/2014/main" xmlns="" id="{B7F5FA4A-5A48-4DE4-AC0D-7BF83DADDC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181" r="22604"/>
                <a:stretch/>
              </p:blipFill>
              <p:spPr>
                <a:xfrm>
                  <a:off x="3492812" y="3925176"/>
                  <a:ext cx="908050" cy="891531"/>
                </a:xfrm>
                <a:prstGeom prst="rect">
                  <a:avLst/>
                </a:prstGeom>
              </p:spPr>
            </p:pic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xmlns="" id="{E33E4D8C-4C55-4B14-AF43-CC9220728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466" r="74878"/>
                <a:stretch/>
              </p:blipFill>
              <p:spPr>
                <a:xfrm>
                  <a:off x="3267602" y="3925176"/>
                  <a:ext cx="260350" cy="891531"/>
                </a:xfrm>
                <a:prstGeom prst="rect">
                  <a:avLst/>
                </a:prstGeom>
              </p:spPr>
            </p:pic>
            <p:pic>
              <p:nvPicPr>
                <p:cNvPr id="164" name="그림 163">
                  <a:extLst>
                    <a:ext uri="{FF2B5EF4-FFF2-40B4-BE49-F238E27FC236}">
                      <a16:creationId xmlns:a16="http://schemas.microsoft.com/office/drawing/2014/main" xmlns="" id="{2159E8BE-7839-4819-9F26-2F29C90B0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3925176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xmlns="" id="{1EACE6FD-0859-4B9A-BE56-26E3276471D4}"/>
                  </a:ext>
                </a:extLst>
              </p:cNvPr>
              <p:cNvGrpSpPr/>
              <p:nvPr/>
            </p:nvGrpSpPr>
            <p:grpSpPr>
              <a:xfrm>
                <a:off x="7731909" y="1422034"/>
                <a:ext cx="1415718" cy="891531"/>
                <a:chOff x="2981969" y="2941332"/>
                <a:chExt cx="1415718" cy="891531"/>
              </a:xfrm>
            </p:grpSpPr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xmlns="" id="{A9493965-3CCE-407C-AA33-8EE2C1292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1615" r="45332"/>
                <a:stretch/>
              </p:blipFill>
              <p:spPr>
                <a:xfrm>
                  <a:off x="3495987" y="2941332"/>
                  <a:ext cx="901700" cy="891531"/>
                </a:xfrm>
                <a:prstGeom prst="rect">
                  <a:avLst/>
                </a:prstGeom>
              </p:spPr>
            </p:pic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xmlns="" id="{73F5394D-1114-41D9-88D4-470DDC042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648" r="81209"/>
                <a:stretch/>
              </p:blipFill>
              <p:spPr>
                <a:xfrm>
                  <a:off x="3258077" y="2941332"/>
                  <a:ext cx="279400" cy="891531"/>
                </a:xfrm>
                <a:prstGeom prst="rect">
                  <a:avLst/>
                </a:prstGeom>
              </p:spPr>
            </p:pic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xmlns="" id="{94C2451F-8BCA-40DA-8FC3-B4AFEAE233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2941332"/>
                  <a:ext cx="283180" cy="8915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xmlns="" id="{85B318F3-306F-4BAF-AAA0-C0831A87C2CC}"/>
                </a:ext>
              </a:extLst>
            </p:cNvPr>
            <p:cNvGrpSpPr/>
            <p:nvPr/>
          </p:nvGrpSpPr>
          <p:grpSpPr>
            <a:xfrm>
              <a:off x="4497657" y="1418919"/>
              <a:ext cx="1449315" cy="2413388"/>
              <a:chOff x="7683473" y="1581098"/>
              <a:chExt cx="1449315" cy="2413388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xmlns="" id="{360461C5-6A3D-47A2-860E-83DEC6ABBADA}"/>
                  </a:ext>
                </a:extLst>
              </p:cNvPr>
              <p:cNvGrpSpPr/>
              <p:nvPr/>
            </p:nvGrpSpPr>
            <p:grpSpPr>
              <a:xfrm>
                <a:off x="7684691" y="3102955"/>
                <a:ext cx="1441747" cy="891531"/>
                <a:chOff x="1668527" y="4507115"/>
                <a:chExt cx="1441747" cy="891531"/>
              </a:xfrm>
            </p:grpSpPr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xmlns="" id="{9C67340B-0A3D-4775-87D6-3BB49119F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5675" r="67681"/>
                <a:stretch/>
              </p:blipFill>
              <p:spPr>
                <a:xfrm>
                  <a:off x="1954510" y="4507115"/>
                  <a:ext cx="260351" cy="891531"/>
                </a:xfrm>
                <a:prstGeom prst="rect">
                  <a:avLst/>
                </a:prstGeom>
              </p:spPr>
            </p:pic>
            <p:pic>
              <p:nvPicPr>
                <p:cNvPr id="154" name="그림 153">
                  <a:extLst>
                    <a:ext uri="{FF2B5EF4-FFF2-40B4-BE49-F238E27FC236}">
                      <a16:creationId xmlns:a16="http://schemas.microsoft.com/office/drawing/2014/main" xmlns="" id="{C8777747-8012-4083-BEBD-3CAF83075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4507115"/>
                  <a:ext cx="287107" cy="891531"/>
                </a:xfrm>
                <a:prstGeom prst="rect">
                  <a:avLst/>
                </a:prstGeom>
              </p:spPr>
            </p:pic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xmlns="" id="{1456EA44-8C65-47B8-B632-317FAFF73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049"/>
                <a:stretch/>
              </p:blipFill>
              <p:spPr>
                <a:xfrm>
                  <a:off x="2211009" y="4507115"/>
                  <a:ext cx="899265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xmlns="" id="{1C8AC44D-49E4-42AF-932A-980522DC5BD4}"/>
                  </a:ext>
                </a:extLst>
              </p:cNvPr>
              <p:cNvGrpSpPr/>
              <p:nvPr/>
            </p:nvGrpSpPr>
            <p:grpSpPr>
              <a:xfrm>
                <a:off x="7684004" y="2342077"/>
                <a:ext cx="1442965" cy="891531"/>
                <a:chOff x="1668527" y="3661401"/>
                <a:chExt cx="1442965" cy="891531"/>
              </a:xfrm>
            </p:grpSpPr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xmlns="" id="{70D18ECA-5B27-4EB1-AE5D-14644F2EC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4523" r="22464"/>
                <a:stretch/>
              </p:blipFill>
              <p:spPr>
                <a:xfrm>
                  <a:off x="2209791" y="3661401"/>
                  <a:ext cx="901701" cy="891531"/>
                </a:xfrm>
                <a:prstGeom prst="rect">
                  <a:avLst/>
                </a:prstGeom>
              </p:spPr>
            </p:pic>
            <p:pic>
              <p:nvPicPr>
                <p:cNvPr id="150" name="그림 149">
                  <a:extLst>
                    <a:ext uri="{FF2B5EF4-FFF2-40B4-BE49-F238E27FC236}">
                      <a16:creationId xmlns:a16="http://schemas.microsoft.com/office/drawing/2014/main" xmlns="" id="{05462677-FD11-4444-A5B6-A9F4878F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8706" r="73839"/>
                <a:stretch/>
              </p:blipFill>
              <p:spPr>
                <a:xfrm>
                  <a:off x="1938635" y="3661401"/>
                  <a:ext cx="292101" cy="891531"/>
                </a:xfrm>
                <a:prstGeom prst="rect">
                  <a:avLst/>
                </a:prstGeom>
              </p:spPr>
            </p:pic>
            <p:pic>
              <p:nvPicPr>
                <p:cNvPr id="151" name="그림 150">
                  <a:extLst>
                    <a:ext uri="{FF2B5EF4-FFF2-40B4-BE49-F238E27FC236}">
                      <a16:creationId xmlns:a16="http://schemas.microsoft.com/office/drawing/2014/main" xmlns="" id="{76F86360-8149-4CF2-B966-452EE4DCB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3661401"/>
                  <a:ext cx="287107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xmlns="" id="{2E817034-A949-4E9A-B281-AC1537BA2A56}"/>
                  </a:ext>
                </a:extLst>
              </p:cNvPr>
              <p:cNvGrpSpPr/>
              <p:nvPr/>
            </p:nvGrpSpPr>
            <p:grpSpPr>
              <a:xfrm>
                <a:off x="7683473" y="1581098"/>
                <a:ext cx="1449315" cy="891531"/>
                <a:chOff x="1668527" y="2689851"/>
                <a:chExt cx="1449315" cy="891531"/>
              </a:xfrm>
            </p:grpSpPr>
            <p:pic>
              <p:nvPicPr>
                <p:cNvPr id="146" name="그림 145">
                  <a:extLst>
                    <a:ext uri="{FF2B5EF4-FFF2-40B4-BE49-F238E27FC236}">
                      <a16:creationId xmlns:a16="http://schemas.microsoft.com/office/drawing/2014/main" xmlns="" id="{1A700105-76A5-42F1-854F-0242D1BA4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1834" r="44829"/>
                <a:stretch/>
              </p:blipFill>
              <p:spPr>
                <a:xfrm>
                  <a:off x="2203441" y="2689851"/>
                  <a:ext cx="914401" cy="891531"/>
                </a:xfrm>
                <a:prstGeom prst="rect">
                  <a:avLst/>
                </a:prstGeom>
              </p:spPr>
            </p:pic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xmlns="" id="{05DB1961-D45E-4335-8FC1-9A4936AB98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2386" r="80483"/>
                <a:stretch/>
              </p:blipFill>
              <p:spPr>
                <a:xfrm>
                  <a:off x="1944985" y="2689851"/>
                  <a:ext cx="279401" cy="891531"/>
                </a:xfrm>
                <a:prstGeom prst="rect">
                  <a:avLst/>
                </a:prstGeom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xmlns="" id="{6F3D81CF-1172-4CAA-8EC5-44C99B9B0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2689851"/>
                  <a:ext cx="287107" cy="89153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DFEBD30A-C431-4A6C-B5A4-8A103360733D}"/>
              </a:ext>
            </a:extLst>
          </p:cNvPr>
          <p:cNvSpPr txBox="1"/>
          <p:nvPr/>
        </p:nvSpPr>
        <p:spPr>
          <a:xfrm>
            <a:off x="2515308" y="2354161"/>
            <a:ext cx="2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9" name="화살표: 오른쪽 168">
            <a:extLst>
              <a:ext uri="{FF2B5EF4-FFF2-40B4-BE49-F238E27FC236}">
                <a16:creationId xmlns:a16="http://schemas.microsoft.com/office/drawing/2014/main" xmlns="" id="{2621D3B7-0E44-4191-9F9F-009386DE153E}"/>
              </a:ext>
            </a:extLst>
          </p:cNvPr>
          <p:cNvSpPr/>
          <p:nvPr/>
        </p:nvSpPr>
        <p:spPr>
          <a:xfrm>
            <a:off x="4601494" y="2203735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63" name="组合 7">
            <a:extLst>
              <a:ext uri="{FF2B5EF4-FFF2-40B4-BE49-F238E27FC236}">
                <a16:creationId xmlns:a16="http://schemas.microsoft.com/office/drawing/2014/main" xmlns="" id="{4CF4E417-4CC8-4FDB-9FC6-F04034E87B1F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64" name="矩形 8">
              <a:extLst>
                <a:ext uri="{FF2B5EF4-FFF2-40B4-BE49-F238E27FC236}">
                  <a16:creationId xmlns:a16="http://schemas.microsoft.com/office/drawing/2014/main" xmlns="" id="{498DA49A-312D-49E9-9ADC-608F02693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65" name="矩形 9">
              <a:extLst>
                <a:ext uri="{FF2B5EF4-FFF2-40B4-BE49-F238E27FC236}">
                  <a16:creationId xmlns:a16="http://schemas.microsoft.com/office/drawing/2014/main" xmlns="" id="{7D4C4958-99AA-4C48-A0F3-D5AFCF5D0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66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699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3.5.3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전처리 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TextBox 62">
            <a:extLst>
              <a:ext uri="{FF2B5EF4-FFF2-40B4-BE49-F238E27FC236}">
                <a16:creationId xmlns:a16="http://schemas.microsoft.com/office/drawing/2014/main" xmlns="" id="{F571674D-5D1C-440B-936F-80DEE0334E35}"/>
              </a:ext>
            </a:extLst>
          </p:cNvPr>
          <p:cNvSpPr txBox="1"/>
          <p:nvPr/>
        </p:nvSpPr>
        <p:spPr>
          <a:xfrm>
            <a:off x="2005577" y="4102823"/>
            <a:ext cx="454835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병합된 사출 전 데이터와 사출 후 데이터를 행으로 병합한다</a:t>
            </a:r>
            <a:r>
              <a:rPr lang="en-US" altLang="ko-KR" dirty="0">
                <a:ea typeface="Rix고딕 B" panose="02020603020101020101" pitchFamily="18" charset="-127"/>
              </a:rPr>
              <a:t>.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8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idx="4294967295"/>
          </p:nvPr>
        </p:nvSpPr>
        <p:spPr>
          <a:xfrm>
            <a:off x="644619" y="498811"/>
            <a:ext cx="1968500" cy="569677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2400" b="1" dirty="0">
                <a:solidFill>
                  <a:srgbClr val="42998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Contents</a:t>
            </a:r>
            <a:endParaRPr lang="ko-KR" altLang="en-US" sz="2400" b="1" dirty="0">
              <a:solidFill>
                <a:srgbClr val="42998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4048" y="2599135"/>
            <a:ext cx="4565667" cy="1766376"/>
            <a:chOff x="3093160" y="2064823"/>
            <a:chExt cx="4565667" cy="17663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320989C-7FD0-4ACD-831C-C0ADDB28E62A}"/>
                </a:ext>
              </a:extLst>
            </p:cNvPr>
            <p:cNvSpPr/>
            <p:nvPr/>
          </p:nvSpPr>
          <p:spPr>
            <a:xfrm>
              <a:off x="3589334" y="2064823"/>
              <a:ext cx="4069493" cy="383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빅데이터와 </a:t>
              </a:r>
              <a:r>
                <a:rPr lang="en-US" altLang="ko-KR" sz="1400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CAD </a:t>
              </a:r>
              <a:r>
                <a:rPr lang="ko-KR" altLang="en-US" sz="1400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형상의 데이터베이스화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DBFD8DC2-89C3-436D-8C14-9C0187EB02F3}"/>
                </a:ext>
              </a:extLst>
            </p:cNvPr>
            <p:cNvGrpSpPr/>
            <p:nvPr/>
          </p:nvGrpSpPr>
          <p:grpSpPr>
            <a:xfrm>
              <a:off x="3093160" y="2111389"/>
              <a:ext cx="478593" cy="366965"/>
              <a:chOff x="1659433" y="2275880"/>
              <a:chExt cx="384244" cy="36696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="" id="{03103220-9292-4E47-B4FE-4FAD830A3695}"/>
                  </a:ext>
                </a:extLst>
              </p:cNvPr>
              <p:cNvSpPr/>
              <p:nvPr/>
            </p:nvSpPr>
            <p:spPr>
              <a:xfrm>
                <a:off x="1659433" y="2275880"/>
                <a:ext cx="375577" cy="3669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3654" tIns="0" rIns="53654" bIns="0" rtlCol="0" anchor="ctr">
                <a:noAutofit/>
              </a:bodyPr>
              <a:lstStyle/>
              <a:p>
                <a:pPr algn="ctr"/>
                <a:r>
                  <a:rPr lang="en-US" altLang="ko-KR" sz="2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3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27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II</a:t>
                </a:r>
                <a:endPara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3000">
                        <a:srgbClr val="82BF25"/>
                      </a:gs>
                      <a:gs pos="100000">
                        <a:srgbClr val="003994"/>
                      </a:gs>
                    </a:gsLst>
                    <a:lin ang="27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43CDDE12-CB01-436A-AE5A-405FE94A5A32}"/>
                  </a:ext>
                </a:extLst>
              </p:cNvPr>
              <p:cNvCxnSpPr/>
              <p:nvPr/>
            </p:nvCxnSpPr>
            <p:spPr>
              <a:xfrm flipH="1">
                <a:off x="1963196" y="2493428"/>
                <a:ext cx="80481" cy="80481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82BF25"/>
                    </a:gs>
                    <a:gs pos="100000">
                      <a:srgbClr val="003994"/>
                    </a:gs>
                  </a:gsLst>
                  <a:lin ang="66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816"/>
            <p:cNvSpPr>
              <a:spLocks noChangeArrowheads="1"/>
            </p:cNvSpPr>
            <p:nvPr/>
          </p:nvSpPr>
          <p:spPr bwMode="auto">
            <a:xfrm>
              <a:off x="3744015" y="2328937"/>
              <a:ext cx="2659520" cy="150226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91" tIns="134114" rIns="25546" anchor="t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01. </a:t>
              </a:r>
              <a:r>
                <a:rPr lang="ko-KR" altLang="en-US" sz="1100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빅데이터와</a:t>
              </a:r>
              <a:r>
                <a:rPr lang="ko-KR" altLang="en-US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 </a:t>
              </a:r>
              <a:r>
                <a:rPr lang="en-US" altLang="ko-KR" sz="1100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Splunk</a:t>
              </a:r>
              <a:endParaRPr lang="en-US" altLang="ko-KR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02. CAD </a:t>
              </a:r>
              <a:r>
                <a:rPr lang="ko-KR" altLang="en-US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형상의 데이터 베이스화</a:t>
              </a: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03. CAD </a:t>
              </a:r>
              <a:r>
                <a:rPr lang="ko-KR" altLang="en-US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형상의 데이터 </a:t>
              </a:r>
              <a:r>
                <a:rPr lang="ko-KR" altLang="en-US" sz="1100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포멧</a:t>
              </a:r>
              <a:r>
                <a:rPr lang="ko-KR" altLang="en-US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 선정</a:t>
              </a:r>
              <a:endParaRPr lang="en-US" altLang="ko-KR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04. </a:t>
              </a:r>
              <a:r>
                <a:rPr lang="ko-KR" altLang="en-US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수집 및 전처리 이슈</a:t>
              </a:r>
              <a:endParaRPr lang="en-US" altLang="ko-KR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05. UDM </a:t>
              </a:r>
              <a:r>
                <a:rPr lang="ko-KR" altLang="en-US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정제 및 전처리</a:t>
              </a:r>
              <a:endParaRPr lang="en-US" altLang="ko-KR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06. </a:t>
              </a:r>
              <a:r>
                <a:rPr lang="ko-KR" altLang="en-US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수집 현황</a:t>
              </a:r>
              <a:endParaRPr lang="en-US" altLang="ko-KR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07. Skin</a:t>
              </a:r>
              <a:r>
                <a:rPr lang="ko-KR" altLang="en-US" sz="1100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모델 추출 프로세스</a:t>
              </a: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endParaRPr lang="ko-KR" altLang="en-US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endParaRPr lang="ko-KR" altLang="en-US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094048" y="1230732"/>
            <a:ext cx="2024156" cy="405817"/>
            <a:chOff x="157807" y="1500477"/>
            <a:chExt cx="2024156" cy="40581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FD1E244F-60EB-4AA8-870E-FD41B5452CCB}"/>
                </a:ext>
              </a:extLst>
            </p:cNvPr>
            <p:cNvSpPr/>
            <p:nvPr/>
          </p:nvSpPr>
          <p:spPr>
            <a:xfrm>
              <a:off x="653980" y="1500477"/>
              <a:ext cx="1527983" cy="3885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서연이화 사업개요</a:t>
              </a:r>
              <a:endParaRPr lang="en-US" altLang="ko-KR" sz="140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BAB3CE1B-9D60-438F-AAF1-D0699902C913}"/>
                </a:ext>
              </a:extLst>
            </p:cNvPr>
            <p:cNvGrpSpPr/>
            <p:nvPr/>
          </p:nvGrpSpPr>
          <p:grpSpPr>
            <a:xfrm>
              <a:off x="157807" y="1539329"/>
              <a:ext cx="478593" cy="366965"/>
              <a:chOff x="852212" y="1388761"/>
              <a:chExt cx="384244" cy="36696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xmlns="" id="{69CF9A82-6198-4111-82CF-293C6737B089}"/>
                  </a:ext>
                </a:extLst>
              </p:cNvPr>
              <p:cNvSpPr/>
              <p:nvPr/>
            </p:nvSpPr>
            <p:spPr>
              <a:xfrm>
                <a:off x="852212" y="1388761"/>
                <a:ext cx="375577" cy="3669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3654" tIns="0" rIns="53654" bIns="0" rtlCol="0" anchor="ctr">
                <a:noAutofit/>
              </a:bodyPr>
              <a:lstStyle/>
              <a:p>
                <a:pPr algn="ctr"/>
                <a:r>
                  <a:rPr lang="en-US" altLang="ko-KR" sz="2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3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27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</a:t>
                </a:r>
                <a:endPara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3000">
                        <a:srgbClr val="82BF25"/>
                      </a:gs>
                      <a:gs pos="100000">
                        <a:srgbClr val="003994"/>
                      </a:gs>
                    </a:gsLst>
                    <a:lin ang="27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8A71EFD-4273-45AB-8B2F-44A8E92EA478}"/>
                  </a:ext>
                </a:extLst>
              </p:cNvPr>
              <p:cNvCxnSpPr/>
              <p:nvPr/>
            </p:nvCxnSpPr>
            <p:spPr>
              <a:xfrm flipH="1">
                <a:off x="1155975" y="1606309"/>
                <a:ext cx="80481" cy="80481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82BF25"/>
                    </a:gs>
                    <a:gs pos="100000">
                      <a:srgbClr val="003994"/>
                    </a:gs>
                  </a:gsLst>
                  <a:lin ang="66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/>
          <p:cNvGrpSpPr/>
          <p:nvPr/>
        </p:nvGrpSpPr>
        <p:grpSpPr>
          <a:xfrm>
            <a:off x="4782892" y="1269584"/>
            <a:ext cx="3256177" cy="3677332"/>
            <a:chOff x="5042095" y="1738618"/>
            <a:chExt cx="3256177" cy="3677332"/>
          </a:xfrm>
        </p:grpSpPr>
        <p:grpSp>
          <p:nvGrpSpPr>
            <p:cNvPr id="13" name="그룹 12"/>
            <p:cNvGrpSpPr/>
            <p:nvPr/>
          </p:nvGrpSpPr>
          <p:grpSpPr>
            <a:xfrm>
              <a:off x="5042095" y="1738618"/>
              <a:ext cx="2237356" cy="417449"/>
              <a:chOff x="7725423" y="961707"/>
              <a:chExt cx="2237356" cy="41744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65795BAA-4180-409E-868B-90BB7D3149D2}"/>
                  </a:ext>
                </a:extLst>
              </p:cNvPr>
              <p:cNvSpPr/>
              <p:nvPr/>
            </p:nvSpPr>
            <p:spPr>
              <a:xfrm>
                <a:off x="8221597" y="961707"/>
                <a:ext cx="1741182" cy="383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엔지니어링과 </a:t>
                </a:r>
                <a:r>
                  <a:rPr lang="en-US" altLang="ko-KR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AI </a:t>
                </a:r>
                <a:r>
                  <a:rPr lang="ko-KR" altLang="en-US" sz="1400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예측</a:t>
                </a:r>
                <a:endParaRPr lang="en-US" altLang="ko-KR" sz="1400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xmlns="" id="{4357D9F4-11AA-41B6-B206-867ED867A50A}"/>
                  </a:ext>
                </a:extLst>
              </p:cNvPr>
              <p:cNvGrpSpPr/>
              <p:nvPr/>
            </p:nvGrpSpPr>
            <p:grpSpPr>
              <a:xfrm>
                <a:off x="7725423" y="1012191"/>
                <a:ext cx="478593" cy="366965"/>
                <a:chOff x="1471645" y="3380677"/>
                <a:chExt cx="384244" cy="366965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xmlns="" id="{A48DE654-C444-46F5-95B9-88BFB3A1B0A6}"/>
                    </a:ext>
                  </a:extLst>
                </p:cNvPr>
                <p:cNvSpPr/>
                <p:nvPr/>
              </p:nvSpPr>
              <p:spPr>
                <a:xfrm>
                  <a:off x="1471645" y="3380677"/>
                  <a:ext cx="375577" cy="3669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3654" tIns="0" rIns="53654" bIns="0" rtlCol="0" anchor="ctr">
                  <a:noAutofit/>
                </a:bodyPr>
                <a:lstStyle/>
                <a:p>
                  <a:pPr algn="ctr"/>
                  <a:r>
                    <a:rPr lang="en-US" altLang="ko-KR" sz="20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gradFill>
                        <a:gsLst>
                          <a:gs pos="13000">
                            <a:srgbClr val="82BF25"/>
                          </a:gs>
                          <a:gs pos="100000">
                            <a:srgbClr val="003994"/>
                          </a:gs>
                        </a:gsLst>
                        <a:lin ang="2700000" scaled="0"/>
                      </a:gra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III</a:t>
                  </a:r>
                  <a:endParaRPr lang="ko-KR" altLang="en-US" sz="2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3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27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xmlns="" id="{79EE1A07-EB75-4FC4-93EE-08EE8FF79F22}"/>
                    </a:ext>
                  </a:extLst>
                </p:cNvPr>
                <p:cNvCxnSpPr/>
                <p:nvPr/>
              </p:nvCxnSpPr>
              <p:spPr>
                <a:xfrm flipH="1">
                  <a:off x="1775408" y="3598225"/>
                  <a:ext cx="80481" cy="80481"/>
                </a:xfrm>
                <a:prstGeom prst="line">
                  <a:avLst/>
                </a:prstGeom>
                <a:ln w="15875">
                  <a:gradFill>
                    <a:gsLst>
                      <a:gs pos="0">
                        <a:srgbClr val="82BF25"/>
                      </a:gs>
                      <a:gs pos="100000">
                        <a:srgbClr val="003994"/>
                      </a:gs>
                    </a:gsLst>
                    <a:lin ang="660000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/>
            <p:cNvSpPr txBox="1"/>
            <p:nvPr/>
          </p:nvSpPr>
          <p:spPr>
            <a:xfrm>
              <a:off x="5695315" y="1994789"/>
              <a:ext cx="2602957" cy="342116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91" tIns="134114" rIns="25546" anchor="t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995344" latinLnBrk="0">
                <a:lnSpc>
                  <a:spcPct val="150000"/>
                </a:lnSpc>
                <a:spcBef>
                  <a:spcPts val="0"/>
                </a:spcBef>
                <a:buClr>
                  <a:schemeClr val="bg1">
                    <a:lumMod val="75000"/>
                  </a:schemeClr>
                </a:buClr>
                <a:buSzPct val="110000"/>
                <a:defRPr sz="1600" b="0" spc="-99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01.  AI</a:t>
              </a:r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모델 개발 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계획 개요</a:t>
              </a:r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02.  </a:t>
              </a:r>
              <a:r>
                <a:rPr lang="ko-KR" altLang="en-US" sz="1100" dirty="0" err="1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딥러닝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 개요</a:t>
              </a:r>
              <a:endParaRPr lang="en-US" altLang="ko-KR" sz="1100" dirty="0" smtClean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03.  </a:t>
              </a:r>
              <a:r>
                <a:rPr lang="ko-KR" altLang="en-US" sz="1100" dirty="0" err="1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딥러닝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 모델 선정</a:t>
              </a:r>
              <a:endParaRPr lang="en-US" altLang="ko-KR" sz="1100" dirty="0" smtClean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04. 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데이터 전처리 및 </a:t>
              </a: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AI 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모델링 요약</a:t>
              </a:r>
              <a:endParaRPr lang="en-US" altLang="ko-KR" sz="1100" dirty="0" smtClean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05. 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데이터 전처리</a:t>
              </a: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사출 전 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-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후 </a:t>
              </a: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</a:p>
            <a:p>
              <a:pPr>
                <a:defRPr/>
              </a:pP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06. 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데이터 전처리 향후 진행 방향</a:t>
              </a:r>
              <a:endParaRPr lang="en-US" altLang="ko-KR" sz="1100" dirty="0" smtClean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07. </a:t>
              </a:r>
              <a:r>
                <a:rPr lang="ko-KR" altLang="en-US" sz="1100" dirty="0" err="1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딥러닝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 </a:t>
              </a: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Data Set 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구축 개요</a:t>
              </a:r>
              <a:endParaRPr lang="en-US" altLang="ko-KR" sz="1100" dirty="0" smtClean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08. </a:t>
              </a:r>
              <a:r>
                <a:rPr lang="ko-KR" altLang="en-US" sz="1100" dirty="0" err="1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딥러닝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 학습 프로젝트 개요</a:t>
              </a:r>
              <a:endParaRPr lang="en-US" altLang="ko-KR" sz="1100" dirty="0" smtClean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09. </a:t>
              </a:r>
              <a:r>
                <a:rPr lang="ko-KR" altLang="en-US" sz="1100" dirty="0" err="1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딥러닝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 적용 방법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/>
              </a:r>
              <a:b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</a:b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10.  </a:t>
              </a:r>
              <a:r>
                <a:rPr lang="ko-KR" altLang="en-US" sz="1100" dirty="0" err="1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딥러닝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 적용 결과</a:t>
              </a:r>
              <a:endParaRPr lang="en-US" altLang="ko-KR" sz="1100" dirty="0" smtClean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11. </a:t>
              </a:r>
              <a:r>
                <a:rPr lang="ko-KR" altLang="en-US" sz="11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향후 계획</a:t>
              </a:r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45" name="Rectangle 816"/>
          <p:cNvSpPr>
            <a:spLocks noChangeArrowheads="1"/>
          </p:cNvSpPr>
          <p:nvPr/>
        </p:nvSpPr>
        <p:spPr bwMode="auto">
          <a:xfrm>
            <a:off x="1746980" y="1453066"/>
            <a:ext cx="1609141" cy="94152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91" tIns="134114" rIns="25546" anchor="t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01. </a:t>
            </a:r>
            <a:r>
              <a:rPr lang="ko-KR" altLang="en-US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사업의 배경</a:t>
            </a:r>
            <a:endParaRPr lang="en-US" altLang="ko-KR" sz="1100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02. </a:t>
            </a:r>
            <a:r>
              <a:rPr lang="ko-KR" altLang="en-US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사업의 목표</a:t>
            </a:r>
            <a:endParaRPr lang="en-US" altLang="ko-KR" sz="1100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03. </a:t>
            </a:r>
            <a:r>
              <a:rPr lang="ko-KR" altLang="en-US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개발계획 및 일정</a:t>
            </a:r>
            <a:endParaRPr lang="en-US" altLang="ko-KR" sz="1100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04. </a:t>
            </a:r>
            <a:r>
              <a:rPr lang="ko-KR" altLang="en-US" sz="1100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현재 진행사항</a:t>
            </a:r>
          </a:p>
        </p:txBody>
      </p:sp>
    </p:spTree>
    <p:extLst>
      <p:ext uri="{BB962C8B-B14F-4D97-AF65-F5344CB8AC3E}">
        <p14:creationId xmlns:p14="http://schemas.microsoft.com/office/powerpoint/2010/main" val="18831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1EE3ADC-8F01-4641-B8D4-1A186EED7332}"/>
              </a:ext>
            </a:extLst>
          </p:cNvPr>
          <p:cNvGrpSpPr/>
          <p:nvPr/>
        </p:nvGrpSpPr>
        <p:grpSpPr>
          <a:xfrm>
            <a:off x="351911" y="1452508"/>
            <a:ext cx="2109675" cy="2131708"/>
            <a:chOff x="4497657" y="1418919"/>
            <a:chExt cx="2596261" cy="2419962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0A246F1-E379-4FFF-9915-3CA129BF1C4E}"/>
                </a:ext>
              </a:extLst>
            </p:cNvPr>
            <p:cNvGrpSpPr/>
            <p:nvPr/>
          </p:nvGrpSpPr>
          <p:grpSpPr>
            <a:xfrm>
              <a:off x="5670135" y="1418919"/>
              <a:ext cx="1423783" cy="2419962"/>
              <a:chOff x="7731909" y="1422034"/>
              <a:chExt cx="1423783" cy="2419962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xmlns="" id="{92C599BE-A264-4C61-A26C-F23ECA5AD3E2}"/>
                  </a:ext>
                </a:extLst>
              </p:cNvPr>
              <p:cNvGrpSpPr/>
              <p:nvPr/>
            </p:nvGrpSpPr>
            <p:grpSpPr>
              <a:xfrm>
                <a:off x="7736053" y="2950465"/>
                <a:ext cx="1419639" cy="891531"/>
                <a:chOff x="2981969" y="4334249"/>
                <a:chExt cx="1419639" cy="891531"/>
              </a:xfrm>
            </p:grpSpPr>
            <p:pic>
              <p:nvPicPr>
                <p:cNvPr id="165" name="그림 164">
                  <a:extLst>
                    <a:ext uri="{FF2B5EF4-FFF2-40B4-BE49-F238E27FC236}">
                      <a16:creationId xmlns:a16="http://schemas.microsoft.com/office/drawing/2014/main" xmlns="" id="{6008E52D-B3F0-4346-831D-0EDB291F3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6747"/>
                <a:stretch/>
              </p:blipFill>
              <p:spPr>
                <a:xfrm>
                  <a:off x="3492066" y="4334249"/>
                  <a:ext cx="909542" cy="891531"/>
                </a:xfrm>
                <a:prstGeom prst="rect">
                  <a:avLst/>
                </a:prstGeom>
              </p:spPr>
            </p:pic>
            <p:pic>
              <p:nvPicPr>
                <p:cNvPr id="166" name="그림 165">
                  <a:extLst>
                    <a:ext uri="{FF2B5EF4-FFF2-40B4-BE49-F238E27FC236}">
                      <a16:creationId xmlns:a16="http://schemas.microsoft.com/office/drawing/2014/main" xmlns="" id="{4F0832CB-06A1-416E-915D-DF6C3F86F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960" r="67572"/>
                <a:stretch/>
              </p:blipFill>
              <p:spPr>
                <a:xfrm>
                  <a:off x="3251727" y="4334249"/>
                  <a:ext cx="292100" cy="891531"/>
                </a:xfrm>
                <a:prstGeom prst="rect">
                  <a:avLst/>
                </a:prstGeom>
              </p:spPr>
            </p:pic>
            <p:pic>
              <p:nvPicPr>
                <p:cNvPr id="167" name="그림 166">
                  <a:extLst>
                    <a:ext uri="{FF2B5EF4-FFF2-40B4-BE49-F238E27FC236}">
                      <a16:creationId xmlns:a16="http://schemas.microsoft.com/office/drawing/2014/main" xmlns="" id="{DD9BCDB8-8E5B-4148-8964-83BE5D6F65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4334249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xmlns="" id="{3B6E4B41-6007-467F-B4C9-6AB41769E5E7}"/>
                  </a:ext>
                </a:extLst>
              </p:cNvPr>
              <p:cNvGrpSpPr/>
              <p:nvPr/>
            </p:nvGrpSpPr>
            <p:grpSpPr>
              <a:xfrm>
                <a:off x="7733330" y="2186440"/>
                <a:ext cx="1418893" cy="891531"/>
                <a:chOff x="2981969" y="3925176"/>
                <a:chExt cx="1418893" cy="891531"/>
              </a:xfrm>
            </p:grpSpPr>
            <p:pic>
              <p:nvPicPr>
                <p:cNvPr id="162" name="그림 161">
                  <a:extLst>
                    <a:ext uri="{FF2B5EF4-FFF2-40B4-BE49-F238E27FC236}">
                      <a16:creationId xmlns:a16="http://schemas.microsoft.com/office/drawing/2014/main" xmlns="" id="{B7F5FA4A-5A48-4DE4-AC0D-7BF83DADDC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181" r="22604"/>
                <a:stretch/>
              </p:blipFill>
              <p:spPr>
                <a:xfrm>
                  <a:off x="3492812" y="3925176"/>
                  <a:ext cx="908050" cy="891531"/>
                </a:xfrm>
                <a:prstGeom prst="rect">
                  <a:avLst/>
                </a:prstGeom>
              </p:spPr>
            </p:pic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xmlns="" id="{E33E4D8C-4C55-4B14-AF43-CC9220728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466" r="74878"/>
                <a:stretch/>
              </p:blipFill>
              <p:spPr>
                <a:xfrm>
                  <a:off x="3267602" y="3925176"/>
                  <a:ext cx="260350" cy="891531"/>
                </a:xfrm>
                <a:prstGeom prst="rect">
                  <a:avLst/>
                </a:prstGeom>
              </p:spPr>
            </p:pic>
            <p:pic>
              <p:nvPicPr>
                <p:cNvPr id="164" name="그림 163">
                  <a:extLst>
                    <a:ext uri="{FF2B5EF4-FFF2-40B4-BE49-F238E27FC236}">
                      <a16:creationId xmlns:a16="http://schemas.microsoft.com/office/drawing/2014/main" xmlns="" id="{2159E8BE-7839-4819-9F26-2F29C90B0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3925176"/>
                  <a:ext cx="283180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xmlns="" id="{1EACE6FD-0859-4B9A-BE56-26E3276471D4}"/>
                  </a:ext>
                </a:extLst>
              </p:cNvPr>
              <p:cNvGrpSpPr/>
              <p:nvPr/>
            </p:nvGrpSpPr>
            <p:grpSpPr>
              <a:xfrm>
                <a:off x="7731909" y="1422034"/>
                <a:ext cx="1415718" cy="891531"/>
                <a:chOff x="2981969" y="2941332"/>
                <a:chExt cx="1415718" cy="891531"/>
              </a:xfrm>
            </p:grpSpPr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xmlns="" id="{A9493965-3CCE-407C-AA33-8EE2C1292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1615" r="45332"/>
                <a:stretch/>
              </p:blipFill>
              <p:spPr>
                <a:xfrm>
                  <a:off x="3495987" y="2941332"/>
                  <a:ext cx="901700" cy="891531"/>
                </a:xfrm>
                <a:prstGeom prst="rect">
                  <a:avLst/>
                </a:prstGeom>
              </p:spPr>
            </p:pic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xmlns="" id="{73F5394D-1114-41D9-88D4-470DDC042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648" r="81209"/>
                <a:stretch/>
              </p:blipFill>
              <p:spPr>
                <a:xfrm>
                  <a:off x="3258077" y="2941332"/>
                  <a:ext cx="279400" cy="891531"/>
                </a:xfrm>
                <a:prstGeom prst="rect">
                  <a:avLst/>
                </a:prstGeom>
              </p:spPr>
            </p:pic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xmlns="" id="{94C2451F-8BCA-40DA-8FC3-B4AFEAE233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544" r="87216"/>
                <a:stretch/>
              </p:blipFill>
              <p:spPr>
                <a:xfrm>
                  <a:off x="2981969" y="2941332"/>
                  <a:ext cx="283180" cy="8915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xmlns="" id="{85B318F3-306F-4BAF-AAA0-C0831A87C2CC}"/>
                </a:ext>
              </a:extLst>
            </p:cNvPr>
            <p:cNvGrpSpPr/>
            <p:nvPr/>
          </p:nvGrpSpPr>
          <p:grpSpPr>
            <a:xfrm>
              <a:off x="4497657" y="1418919"/>
              <a:ext cx="1449315" cy="2413388"/>
              <a:chOff x="7683473" y="1581098"/>
              <a:chExt cx="1449315" cy="2413388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xmlns="" id="{360461C5-6A3D-47A2-860E-83DEC6ABBADA}"/>
                  </a:ext>
                </a:extLst>
              </p:cNvPr>
              <p:cNvGrpSpPr/>
              <p:nvPr/>
            </p:nvGrpSpPr>
            <p:grpSpPr>
              <a:xfrm>
                <a:off x="7684691" y="3102955"/>
                <a:ext cx="1441747" cy="891531"/>
                <a:chOff x="1668527" y="4507115"/>
                <a:chExt cx="1441747" cy="891531"/>
              </a:xfrm>
            </p:grpSpPr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xmlns="" id="{9C67340B-0A3D-4775-87D6-3BB49119F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5675" r="67681"/>
                <a:stretch/>
              </p:blipFill>
              <p:spPr>
                <a:xfrm>
                  <a:off x="1954510" y="4507115"/>
                  <a:ext cx="260351" cy="891531"/>
                </a:xfrm>
                <a:prstGeom prst="rect">
                  <a:avLst/>
                </a:prstGeom>
              </p:spPr>
            </p:pic>
            <p:pic>
              <p:nvPicPr>
                <p:cNvPr id="154" name="그림 153">
                  <a:extLst>
                    <a:ext uri="{FF2B5EF4-FFF2-40B4-BE49-F238E27FC236}">
                      <a16:creationId xmlns:a16="http://schemas.microsoft.com/office/drawing/2014/main" xmlns="" id="{C8777747-8012-4083-BEBD-3CAF83075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4507115"/>
                  <a:ext cx="287107" cy="891531"/>
                </a:xfrm>
                <a:prstGeom prst="rect">
                  <a:avLst/>
                </a:prstGeom>
              </p:spPr>
            </p:pic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xmlns="" id="{1456EA44-8C65-47B8-B632-317FAFF73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049"/>
                <a:stretch/>
              </p:blipFill>
              <p:spPr>
                <a:xfrm>
                  <a:off x="2211009" y="4507115"/>
                  <a:ext cx="899265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xmlns="" id="{1C8AC44D-49E4-42AF-932A-980522DC5BD4}"/>
                  </a:ext>
                </a:extLst>
              </p:cNvPr>
              <p:cNvGrpSpPr/>
              <p:nvPr/>
            </p:nvGrpSpPr>
            <p:grpSpPr>
              <a:xfrm>
                <a:off x="7684004" y="2342077"/>
                <a:ext cx="1442965" cy="891531"/>
                <a:chOff x="1668527" y="3661401"/>
                <a:chExt cx="1442965" cy="891531"/>
              </a:xfrm>
            </p:grpSpPr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xmlns="" id="{70D18ECA-5B27-4EB1-AE5D-14644F2EC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4523" r="22464"/>
                <a:stretch/>
              </p:blipFill>
              <p:spPr>
                <a:xfrm>
                  <a:off x="2209791" y="3661401"/>
                  <a:ext cx="901701" cy="891531"/>
                </a:xfrm>
                <a:prstGeom prst="rect">
                  <a:avLst/>
                </a:prstGeom>
              </p:spPr>
            </p:pic>
            <p:pic>
              <p:nvPicPr>
                <p:cNvPr id="150" name="그림 149">
                  <a:extLst>
                    <a:ext uri="{FF2B5EF4-FFF2-40B4-BE49-F238E27FC236}">
                      <a16:creationId xmlns:a16="http://schemas.microsoft.com/office/drawing/2014/main" xmlns="" id="{05462677-FD11-4444-A5B6-A9F4878F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8706" r="73839"/>
                <a:stretch/>
              </p:blipFill>
              <p:spPr>
                <a:xfrm>
                  <a:off x="1938635" y="3661401"/>
                  <a:ext cx="292101" cy="891531"/>
                </a:xfrm>
                <a:prstGeom prst="rect">
                  <a:avLst/>
                </a:prstGeom>
              </p:spPr>
            </p:pic>
            <p:pic>
              <p:nvPicPr>
                <p:cNvPr id="151" name="그림 150">
                  <a:extLst>
                    <a:ext uri="{FF2B5EF4-FFF2-40B4-BE49-F238E27FC236}">
                      <a16:creationId xmlns:a16="http://schemas.microsoft.com/office/drawing/2014/main" xmlns="" id="{76F86360-8149-4CF2-B966-452EE4DCB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3661401"/>
                  <a:ext cx="287107" cy="891531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xmlns="" id="{2E817034-A949-4E9A-B281-AC1537BA2A56}"/>
                  </a:ext>
                </a:extLst>
              </p:cNvPr>
              <p:cNvGrpSpPr/>
              <p:nvPr/>
            </p:nvGrpSpPr>
            <p:grpSpPr>
              <a:xfrm>
                <a:off x="7683473" y="1581098"/>
                <a:ext cx="1449315" cy="891531"/>
                <a:chOff x="1668527" y="2689851"/>
                <a:chExt cx="1449315" cy="891531"/>
              </a:xfrm>
            </p:grpSpPr>
            <p:pic>
              <p:nvPicPr>
                <p:cNvPr id="146" name="그림 145">
                  <a:extLst>
                    <a:ext uri="{FF2B5EF4-FFF2-40B4-BE49-F238E27FC236}">
                      <a16:creationId xmlns:a16="http://schemas.microsoft.com/office/drawing/2014/main" xmlns="" id="{1A700105-76A5-42F1-854F-0242D1BA4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1834" r="44829"/>
                <a:stretch/>
              </p:blipFill>
              <p:spPr>
                <a:xfrm>
                  <a:off x="2203441" y="2689851"/>
                  <a:ext cx="914401" cy="891531"/>
                </a:xfrm>
                <a:prstGeom prst="rect">
                  <a:avLst/>
                </a:prstGeom>
              </p:spPr>
            </p:pic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xmlns="" id="{05DB1961-D45E-4335-8FC1-9A4936AB98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2386" r="80483"/>
                <a:stretch/>
              </p:blipFill>
              <p:spPr>
                <a:xfrm>
                  <a:off x="1944985" y="2689851"/>
                  <a:ext cx="279401" cy="891531"/>
                </a:xfrm>
                <a:prstGeom prst="rect">
                  <a:avLst/>
                </a:prstGeom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xmlns="" id="{6F3D81CF-1172-4CAA-8EC5-44C99B9B0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07" r="86965"/>
                <a:stretch/>
              </p:blipFill>
              <p:spPr>
                <a:xfrm>
                  <a:off x="1668527" y="2689851"/>
                  <a:ext cx="287107" cy="89153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xmlns="" id="{B81E1030-2965-4D65-8B64-B91862EE3249}"/>
              </a:ext>
            </a:extLst>
          </p:cNvPr>
          <p:cNvSpPr txBox="1"/>
          <p:nvPr/>
        </p:nvSpPr>
        <p:spPr>
          <a:xfrm>
            <a:off x="493655" y="10392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불필요한 변수 제거</a:t>
            </a:r>
            <a:r>
              <a:rPr lang="en-US" altLang="ko-KR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(ELMT) 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및 </a:t>
            </a:r>
            <a:r>
              <a:rPr lang="ko-KR" altLang="en-US" sz="14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변수명</a:t>
            </a:r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재할당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F2AC4FA-AA16-4BF2-859D-B8B7F52CC1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8"/>
          <a:stretch/>
        </p:blipFill>
        <p:spPr>
          <a:xfrm>
            <a:off x="2939399" y="1428594"/>
            <a:ext cx="2357753" cy="2149831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F3FC4285-27BF-43B7-BB37-C442FD89C2A3}"/>
              </a:ext>
            </a:extLst>
          </p:cNvPr>
          <p:cNvSpPr txBox="1"/>
          <p:nvPr/>
        </p:nvSpPr>
        <p:spPr>
          <a:xfrm>
            <a:off x="6056568" y="3796498"/>
            <a:ext cx="2836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이후 겹치는 노드는 중복을 제거하여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단일 값으로 만든다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endParaRPr lang="ko-KR" altLang="en-US" sz="1200" dirty="0"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F1C9AC1-7396-45F5-9C5E-CF2E6849AB49}"/>
              </a:ext>
            </a:extLst>
          </p:cNvPr>
          <p:cNvSpPr txBox="1"/>
          <p:nvPr/>
        </p:nvSpPr>
        <p:spPr>
          <a:xfrm>
            <a:off x="250904" y="3796499"/>
            <a:ext cx="5461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병합된 데이터는 사출 전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+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사출 후 형태임으로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사출 전은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으로 사출 후는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output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으로 변수명을 재할당한다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xmlns="" id="{8B8D5872-4040-4860-BCF6-DA527176E750}"/>
              </a:ext>
            </a:extLst>
          </p:cNvPr>
          <p:cNvSpPr/>
          <p:nvPr/>
        </p:nvSpPr>
        <p:spPr>
          <a:xfrm>
            <a:off x="2563465" y="2226586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xmlns="" id="{2B086BEE-7138-462A-95CD-83EA2582586A}"/>
              </a:ext>
            </a:extLst>
          </p:cNvPr>
          <p:cNvSpPr/>
          <p:nvPr/>
        </p:nvSpPr>
        <p:spPr>
          <a:xfrm>
            <a:off x="5566384" y="2214584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526397F-3179-4D64-9A36-5F9537968FDA}"/>
              </a:ext>
            </a:extLst>
          </p:cNvPr>
          <p:cNvSpPr txBox="1"/>
          <p:nvPr/>
        </p:nvSpPr>
        <p:spPr>
          <a:xfrm>
            <a:off x="6648479" y="1039224"/>
            <a:ext cx="165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중복 노드 제거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F8649FAE-7681-485A-8F1A-FC8D1C55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0"/>
          <a:stretch/>
        </p:blipFill>
        <p:spPr>
          <a:xfrm>
            <a:off x="6113556" y="1765906"/>
            <a:ext cx="2722552" cy="1516454"/>
          </a:xfrm>
          <a:prstGeom prst="rect">
            <a:avLst/>
          </a:prstGeom>
        </p:spPr>
      </p:pic>
      <p:grpSp>
        <p:nvGrpSpPr>
          <p:cNvPr id="48" name="组合 7">
            <a:extLst>
              <a:ext uri="{FF2B5EF4-FFF2-40B4-BE49-F238E27FC236}">
                <a16:creationId xmlns:a16="http://schemas.microsoft.com/office/drawing/2014/main" xmlns="" id="{5F8F0C79-BFE7-49F4-BDD7-D17D723D54A1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9" name="矩形 8">
              <a:extLst>
                <a:ext uri="{FF2B5EF4-FFF2-40B4-BE49-F238E27FC236}">
                  <a16:creationId xmlns:a16="http://schemas.microsoft.com/office/drawing/2014/main" xmlns="" id="{57376DE7-9642-442D-98C8-A46E8DADC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50" name="矩形 9">
              <a:extLst>
                <a:ext uri="{FF2B5EF4-FFF2-40B4-BE49-F238E27FC236}">
                  <a16:creationId xmlns:a16="http://schemas.microsoft.com/office/drawing/2014/main" xmlns="" id="{4804C671-9768-4DCE-AA9D-D83541BE2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41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3.5.4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전처리 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49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172">
            <a:extLst>
              <a:ext uri="{FF2B5EF4-FFF2-40B4-BE49-F238E27FC236}">
                <a16:creationId xmlns:a16="http://schemas.microsoft.com/office/drawing/2014/main" xmlns="" id="{3098696F-E172-45A5-9B78-42CCE40A3181}"/>
              </a:ext>
            </a:extLst>
          </p:cNvPr>
          <p:cNvSpPr txBox="1"/>
          <p:nvPr/>
        </p:nvSpPr>
        <p:spPr>
          <a:xfrm>
            <a:off x="-175626" y="3490138"/>
            <a:ext cx="4973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중복 노드가 제거된 데이터에서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</a:t>
            </a:r>
            <a:endParaRPr lang="en-US" altLang="ko-KR" sz="12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노드별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x,y,z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이동량인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move_x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move_y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move_z</a:t>
            </a:r>
            <a:r>
              <a:rPr lang="en-US" altLang="ko-KR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값을 산출한다</a:t>
            </a:r>
            <a:endParaRPr lang="ko-KR" altLang="en-US" sz="1200" dirty="0">
              <a:ea typeface="Rix고딕 B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15DF7FE-718D-4342-A289-8B5417A55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0"/>
          <a:stretch/>
        </p:blipFill>
        <p:spPr>
          <a:xfrm>
            <a:off x="949999" y="1564875"/>
            <a:ext cx="2722552" cy="15164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C55EB6BE-C018-4E1D-AA6A-B884B4940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1" r="1271"/>
          <a:stretch/>
        </p:blipFill>
        <p:spPr>
          <a:xfrm>
            <a:off x="4509383" y="1564875"/>
            <a:ext cx="3664168" cy="1516454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F3FC4285-27BF-43B7-BB37-C442FD89C2A3}"/>
              </a:ext>
            </a:extLst>
          </p:cNvPr>
          <p:cNvSpPr txBox="1"/>
          <p:nvPr/>
        </p:nvSpPr>
        <p:spPr>
          <a:xfrm>
            <a:off x="4630294" y="3590166"/>
            <a:ext cx="3422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노드별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x,y,z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좌표의 </a:t>
            </a:r>
            <a:r>
              <a:rPr lang="ko-KR" altLang="en-US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이동량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전 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사출 후 </a:t>
            </a:r>
            <a:r>
              <a:rPr lang="ko-KR" altLang="en-US" sz="1100" dirty="0" err="1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이동량</a:t>
            </a:r>
            <a:r>
              <a:rPr lang="en-US" altLang="ko-KR" sz="1100" dirty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1100" dirty="0">
              <a:ea typeface="Rix고딕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C1736BF-3F63-451E-9899-8D400E1FBDB6}"/>
              </a:ext>
            </a:extLst>
          </p:cNvPr>
          <p:cNvSpPr/>
          <p:nvPr/>
        </p:nvSpPr>
        <p:spPr>
          <a:xfrm>
            <a:off x="7294808" y="1564875"/>
            <a:ext cx="878743" cy="1516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xmlns="" id="{9A113AC6-8A57-4F96-B873-40D9CE473875}"/>
              </a:ext>
            </a:extLst>
          </p:cNvPr>
          <p:cNvSpPr/>
          <p:nvPr/>
        </p:nvSpPr>
        <p:spPr>
          <a:xfrm>
            <a:off x="3951997" y="2034177"/>
            <a:ext cx="277940" cy="577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grpSp>
        <p:nvGrpSpPr>
          <p:cNvPr id="12" name="组合 7">
            <a:extLst>
              <a:ext uri="{FF2B5EF4-FFF2-40B4-BE49-F238E27FC236}">
                <a16:creationId xmlns:a16="http://schemas.microsoft.com/office/drawing/2014/main" xmlns="" id="{B0A606FC-F6C4-465D-9733-C56F6475FD32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3" name="矩形 8">
              <a:extLst>
                <a:ext uri="{FF2B5EF4-FFF2-40B4-BE49-F238E27FC236}">
                  <a16:creationId xmlns:a16="http://schemas.microsoft.com/office/drawing/2014/main" xmlns="" id="{D6E28EDF-F108-4348-B2A8-922FCDFB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4" name="矩形 9">
              <a:extLst>
                <a:ext uri="{FF2B5EF4-FFF2-40B4-BE49-F238E27FC236}">
                  <a16:creationId xmlns:a16="http://schemas.microsoft.com/office/drawing/2014/main" xmlns="" id="{274D9ECA-7B65-4B92-B77C-399868323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17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3.5.5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전처리 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9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683AE4-DE30-463E-92B9-688BF68DF054}"/>
              </a:ext>
            </a:extLst>
          </p:cNvPr>
          <p:cNvSpPr txBox="1"/>
          <p:nvPr/>
        </p:nvSpPr>
        <p:spPr>
          <a:xfrm>
            <a:off x="413941" y="587469"/>
            <a:ext cx="7948956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근접노드</a:t>
            </a:r>
            <a:r>
              <a:rPr lang="ko-KR" altLang="en-US" sz="14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산출방식</a:t>
            </a:r>
            <a:endParaRPr lang="en-US" altLang="ko-KR" sz="140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1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Paired</a:t>
            </a:r>
            <a:r>
              <a:rPr lang="ko-KR" altLang="en-US" sz="11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를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 node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기준으로 유클리드 거리 기법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L2 Distance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을 활용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인접 노드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및 변화량 산출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기준이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되는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 node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는 모든 노드에 해당하며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모든 노드에 각각 인접한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노드 및 변화량을 산출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pickle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파일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파이썬 데이터 저장 포맷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로 저장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/>
            </a:r>
            <a:b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(8/6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일부터 작업을 시작하여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8/17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 기준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444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개중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435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데이터 변환 완료</a:t>
            </a:r>
            <a:r>
              <a:rPr lang="en-US" altLang="ko-KR" sz="11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64" name="组合 7">
            <a:extLst>
              <a:ext uri="{FF2B5EF4-FFF2-40B4-BE49-F238E27FC236}">
                <a16:creationId xmlns:a16="http://schemas.microsoft.com/office/drawing/2014/main" xmlns="" id="{008AFF89-BE2F-43E9-B2E9-A6991F0FD589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65" name="矩形 8">
              <a:extLst>
                <a:ext uri="{FF2B5EF4-FFF2-40B4-BE49-F238E27FC236}">
                  <a16:creationId xmlns:a16="http://schemas.microsoft.com/office/drawing/2014/main" xmlns="" id="{A6D60712-F379-4D4C-BCDA-7B6124F87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66" name="矩形 9">
              <a:extLst>
                <a:ext uri="{FF2B5EF4-FFF2-40B4-BE49-F238E27FC236}">
                  <a16:creationId xmlns:a16="http://schemas.microsoft.com/office/drawing/2014/main" xmlns="" id="{749E8BEA-2C21-4E89-8D03-5121BE2A1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69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3.5.6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전처리 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B545A26D-B04D-49E2-8FAF-DB4C728E28B9}"/>
              </a:ext>
            </a:extLst>
          </p:cNvPr>
          <p:cNvGrpSpPr/>
          <p:nvPr/>
        </p:nvGrpSpPr>
        <p:grpSpPr>
          <a:xfrm>
            <a:off x="5046811" y="2444322"/>
            <a:ext cx="3316086" cy="1785104"/>
            <a:chOff x="-54626" y="874267"/>
            <a:chExt cx="6665923" cy="1167324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xmlns="" id="{E3DD2A14-C216-452E-A356-4A72078D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234" y="1635135"/>
              <a:ext cx="3735795" cy="24729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8C600E64-E50F-408B-BAF9-C33DE6D47D4B}"/>
                </a:ext>
              </a:extLst>
            </p:cNvPr>
            <p:cNvSpPr txBox="1"/>
            <p:nvPr/>
          </p:nvSpPr>
          <p:spPr>
            <a:xfrm>
              <a:off x="-54626" y="874267"/>
              <a:ext cx="6665923" cy="1167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유사도를 구하는 방식의 종류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:</a:t>
              </a:r>
            </a:p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   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1. </a:t>
              </a:r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거리기반 유사도</a:t>
              </a:r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   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2. </a:t>
              </a:r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각도기반 유사도</a:t>
              </a:r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유클리드 기법은 거리기반 유사도 공식이기 때문에 </a:t>
              </a:r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이를 활용하여 인접한 노드들을 산출 할 수 있음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.</a:t>
              </a:r>
            </a:p>
            <a:p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수식 </a:t>
              </a:r>
              <a:r>
                <a:rPr lang="en-US" altLang="ko-KR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:</a:t>
              </a:r>
              <a:r>
                <a:rPr lang="ko-KR" altLang="en-US" sz="11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</a:t>
              </a:r>
              <a:endPara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95463" y="2098166"/>
            <a:ext cx="3529869" cy="2267843"/>
            <a:chOff x="775850" y="2098166"/>
            <a:chExt cx="3529869" cy="2267843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58E742F9-2AB1-4F29-AFB1-A37CE3CD3F08}"/>
                </a:ext>
              </a:extLst>
            </p:cNvPr>
            <p:cNvSpPr/>
            <p:nvPr/>
          </p:nvSpPr>
          <p:spPr>
            <a:xfrm>
              <a:off x="775850" y="2098166"/>
              <a:ext cx="3529869" cy="2267843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xmlns="" id="{B6D8CA59-FE9E-482C-B541-2F949A723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437" y="2215375"/>
              <a:ext cx="3432695" cy="2033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4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EA63AED-7D68-4B57-8B72-355561EC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1"/>
          <a:stretch/>
        </p:blipFill>
        <p:spPr>
          <a:xfrm>
            <a:off x="156931" y="1761805"/>
            <a:ext cx="4196315" cy="17968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207C311-BD6E-4938-9D2C-566D762E0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0"/>
          <a:stretch/>
        </p:blipFill>
        <p:spPr>
          <a:xfrm>
            <a:off x="4790060" y="1761805"/>
            <a:ext cx="4196315" cy="179684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E61DE4D6-F85D-4295-AFA2-478C05C3EF69}"/>
              </a:ext>
            </a:extLst>
          </p:cNvPr>
          <p:cNvSpPr txBox="1"/>
          <p:nvPr/>
        </p:nvSpPr>
        <p:spPr>
          <a:xfrm>
            <a:off x="816956" y="1413920"/>
            <a:ext cx="258942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유클리드 공식을 통해 </a:t>
            </a:r>
            <a:r>
              <a:rPr lang="en-US" altLang="ko-KR" dirty="0">
                <a:ea typeface="Rix고딕 B" panose="02020603020101020101" pitchFamily="18" charset="-127"/>
              </a:rPr>
              <a:t>e</a:t>
            </a:r>
            <a:r>
              <a:rPr lang="ko-KR" altLang="en-US" dirty="0">
                <a:ea typeface="Rix고딕 B" panose="02020603020101020101" pitchFamily="18" charset="-127"/>
              </a:rPr>
              <a:t> 산출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8CFA8A22-474B-424C-B5B8-088C075A01AD}"/>
              </a:ext>
            </a:extLst>
          </p:cNvPr>
          <p:cNvSpPr txBox="1"/>
          <p:nvPr/>
        </p:nvSpPr>
        <p:spPr>
          <a:xfrm>
            <a:off x="5627591" y="1413920"/>
            <a:ext cx="233229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a typeface="Rix고딕 B" panose="02020603020101020101" pitchFamily="18" charset="-127"/>
              </a:rPr>
              <a:t>산출된 </a:t>
            </a:r>
            <a:r>
              <a:rPr lang="en-US" altLang="ko-KR" dirty="0">
                <a:ea typeface="Rix고딕 B" panose="02020603020101020101" pitchFamily="18" charset="-127"/>
              </a:rPr>
              <a:t>e</a:t>
            </a:r>
            <a:r>
              <a:rPr lang="ko-KR" altLang="en-US" dirty="0">
                <a:ea typeface="Rix고딕 B" panose="02020603020101020101" pitchFamily="18" charset="-127"/>
              </a:rPr>
              <a:t>를 기준으로 정렬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707E2BB4-3CC6-4B6A-8ACD-46EE2E463F24}"/>
              </a:ext>
            </a:extLst>
          </p:cNvPr>
          <p:cNvSpPr/>
          <p:nvPr/>
        </p:nvSpPr>
        <p:spPr>
          <a:xfrm>
            <a:off x="3862075" y="1753839"/>
            <a:ext cx="498038" cy="1796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BAEAF4D2-108A-487A-9C23-C7A80A61A5B6}"/>
              </a:ext>
            </a:extLst>
          </p:cNvPr>
          <p:cNvSpPr/>
          <p:nvPr/>
        </p:nvSpPr>
        <p:spPr>
          <a:xfrm>
            <a:off x="8439390" y="1750615"/>
            <a:ext cx="546986" cy="1796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grpSp>
        <p:nvGrpSpPr>
          <p:cNvPr id="14" name="组合 7">
            <a:extLst>
              <a:ext uri="{FF2B5EF4-FFF2-40B4-BE49-F238E27FC236}">
                <a16:creationId xmlns:a16="http://schemas.microsoft.com/office/drawing/2014/main" xmlns="" id="{A401E780-2F1A-4352-B167-E41268D25E3E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5" name="矩形 8">
              <a:extLst>
                <a:ext uri="{FF2B5EF4-FFF2-40B4-BE49-F238E27FC236}">
                  <a16:creationId xmlns:a16="http://schemas.microsoft.com/office/drawing/2014/main" xmlns="" id="{D451ADB8-296B-4EF3-9641-0C04030D5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6" name="矩形 9">
              <a:extLst>
                <a:ext uri="{FF2B5EF4-FFF2-40B4-BE49-F238E27FC236}">
                  <a16:creationId xmlns:a16="http://schemas.microsoft.com/office/drawing/2014/main" xmlns="" id="{C57396FC-5569-4DA4-AEF7-0C9E3FD37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18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3.5.7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전처리 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58155A7-30A0-475B-B98B-A787A16C9105}"/>
              </a:ext>
            </a:extLst>
          </p:cNvPr>
          <p:cNvSpPr txBox="1"/>
          <p:nvPr/>
        </p:nvSpPr>
        <p:spPr>
          <a:xfrm>
            <a:off x="288838" y="574076"/>
            <a:ext cx="5770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a typeface="Rix고딕 B" panose="02020603020101020101" pitchFamily="18" charset="-127"/>
              </a:rPr>
              <a:t>Ex) 1</a:t>
            </a:r>
            <a:r>
              <a:rPr lang="ko-KR" altLang="en-US" dirty="0">
                <a:ea typeface="Rix고딕 B" panose="02020603020101020101" pitchFamily="18" charset="-127"/>
              </a:rPr>
              <a:t>번 노드와 인접한 </a:t>
            </a:r>
            <a:r>
              <a:rPr lang="en-US" altLang="ko-KR" dirty="0">
                <a:ea typeface="Rix고딕 B" panose="02020603020101020101" pitchFamily="18" charset="-127"/>
              </a:rPr>
              <a:t>500</a:t>
            </a:r>
            <a:r>
              <a:rPr lang="ko-KR" altLang="en-US" dirty="0">
                <a:ea typeface="Rix고딕 B" panose="02020603020101020101" pitchFamily="18" charset="-127"/>
              </a:rPr>
              <a:t>개의 노드를 산출하는 방법</a:t>
            </a:r>
          </a:p>
        </p:txBody>
      </p:sp>
    </p:spTree>
    <p:extLst>
      <p:ext uri="{BB962C8B-B14F-4D97-AF65-F5344CB8AC3E}">
        <p14:creationId xmlns:p14="http://schemas.microsoft.com/office/powerpoint/2010/main" val="113462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7">
            <a:extLst>
              <a:ext uri="{FF2B5EF4-FFF2-40B4-BE49-F238E27FC236}">
                <a16:creationId xmlns:a16="http://schemas.microsoft.com/office/drawing/2014/main" xmlns="" id="{48FC3EBA-197F-476A-AE1E-05758F8BE42F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8" name="矩形 8">
              <a:extLst>
                <a:ext uri="{FF2B5EF4-FFF2-40B4-BE49-F238E27FC236}">
                  <a16:creationId xmlns:a16="http://schemas.microsoft.com/office/drawing/2014/main" xmlns="" id="{FB809CE6-781C-477E-A0B6-1DFDAB142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9" name="矩形 9">
              <a:extLst>
                <a:ext uri="{FF2B5EF4-FFF2-40B4-BE49-F238E27FC236}">
                  <a16:creationId xmlns:a16="http://schemas.microsoft.com/office/drawing/2014/main" xmlns="" id="{8FFCF79F-4BDE-4F33-BB6A-CA4E2F411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1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3.5.8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전처리 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EE1AFA5-C945-4C7B-A97E-750F62D09209}"/>
              </a:ext>
            </a:extLst>
          </p:cNvPr>
          <p:cNvSpPr/>
          <p:nvPr/>
        </p:nvSpPr>
        <p:spPr>
          <a:xfrm>
            <a:off x="1902512" y="1732218"/>
            <a:ext cx="896386" cy="1501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6F53949D-B055-4642-B22C-D192D7327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1"/>
          <a:stretch/>
        </p:blipFill>
        <p:spPr>
          <a:xfrm>
            <a:off x="157268" y="1562323"/>
            <a:ext cx="5451736" cy="184176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8C04175-75D6-43BE-BB63-18434A64B25A}"/>
              </a:ext>
            </a:extLst>
          </p:cNvPr>
          <p:cNvSpPr/>
          <p:nvPr/>
        </p:nvSpPr>
        <p:spPr>
          <a:xfrm>
            <a:off x="4513398" y="1868941"/>
            <a:ext cx="1095606" cy="1555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2BF1DA6-DD05-4BBB-B158-0CCB4C8818FE}"/>
              </a:ext>
            </a:extLst>
          </p:cNvPr>
          <p:cNvSpPr/>
          <p:nvPr/>
        </p:nvSpPr>
        <p:spPr>
          <a:xfrm>
            <a:off x="3669532" y="1725867"/>
            <a:ext cx="297767" cy="157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F393599-5213-42E2-AF49-30B42C5F36DB}"/>
              </a:ext>
            </a:extLst>
          </p:cNvPr>
          <p:cNvSpPr txBox="1"/>
          <p:nvPr/>
        </p:nvSpPr>
        <p:spPr>
          <a:xfrm>
            <a:off x="6512245" y="1692291"/>
            <a:ext cx="2737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학습데이터값을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표준화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정규화를 통해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DeepLearning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데이터로 활용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3E356FD1-3FC8-42C2-9375-46012D3B7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56" y="2182975"/>
            <a:ext cx="2184441" cy="7260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28984A8-81FE-4248-9FAA-1B36BEBC43E2}"/>
              </a:ext>
            </a:extLst>
          </p:cNvPr>
          <p:cNvSpPr txBox="1"/>
          <p:nvPr/>
        </p:nvSpPr>
        <p:spPr>
          <a:xfrm>
            <a:off x="3396384" y="1850899"/>
            <a:ext cx="149756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ea typeface="Rix고딕 B" panose="02020603020101020101" pitchFamily="18" charset="-127"/>
              </a:rPr>
              <a:t>예측값</a:t>
            </a:r>
            <a:endParaRPr lang="ko-KR" altLang="en-US" dirty="0">
              <a:solidFill>
                <a:srgbClr val="FF0000"/>
              </a:solidFill>
              <a:ea typeface="Rix고딕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F879DE2-63DA-41F8-BB3B-1ED233DCF087}"/>
              </a:ext>
            </a:extLst>
          </p:cNvPr>
          <p:cNvSpPr txBox="1"/>
          <p:nvPr/>
        </p:nvSpPr>
        <p:spPr>
          <a:xfrm>
            <a:off x="20978" y="1299596"/>
            <a:ext cx="6352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 노드를 기준으로 평행이동한 좌표인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input_x_re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input_y_re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input_z_re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46E97C8-D002-4292-A850-F4FED80CA62D}"/>
              </a:ext>
            </a:extLst>
          </p:cNvPr>
          <p:cNvSpPr txBox="1"/>
          <p:nvPr/>
        </p:nvSpPr>
        <p:spPr>
          <a:xfrm>
            <a:off x="5544597" y="1836478"/>
            <a:ext cx="99944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ea typeface="Rix고딕 B" panose="02020603020101020101" pitchFamily="18" charset="-127"/>
              </a:rPr>
              <a:t>학습데이터</a:t>
            </a:r>
            <a:endParaRPr lang="ko-KR" altLang="en-US" dirty="0"/>
          </a:p>
        </p:txBody>
      </p:sp>
      <p:sp>
        <p:nvSpPr>
          <p:cNvPr id="34" name="화살표: 아래쪽 2">
            <a:extLst>
              <a:ext uri="{FF2B5EF4-FFF2-40B4-BE49-F238E27FC236}">
                <a16:creationId xmlns:a16="http://schemas.microsoft.com/office/drawing/2014/main" xmlns="" id="{87C22A53-B254-4354-BF17-CB021C0BF551}"/>
              </a:ext>
            </a:extLst>
          </p:cNvPr>
          <p:cNvSpPr/>
          <p:nvPr/>
        </p:nvSpPr>
        <p:spPr>
          <a:xfrm rot="16200000">
            <a:off x="6042291" y="2309285"/>
            <a:ext cx="763930" cy="36839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58155A7-30A0-475B-B98B-A787A16C9105}"/>
              </a:ext>
            </a:extLst>
          </p:cNvPr>
          <p:cNvSpPr txBox="1"/>
          <p:nvPr/>
        </p:nvSpPr>
        <p:spPr>
          <a:xfrm>
            <a:off x="288838" y="574076"/>
            <a:ext cx="5770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a typeface="Rix고딕 B" panose="02020603020101020101" pitchFamily="18" charset="-127"/>
              </a:rPr>
              <a:t>Ex) 1</a:t>
            </a:r>
            <a:r>
              <a:rPr lang="ko-KR" altLang="en-US" dirty="0">
                <a:ea typeface="Rix고딕 B" panose="02020603020101020101" pitchFamily="18" charset="-127"/>
              </a:rPr>
              <a:t>번 노드와 인접한 </a:t>
            </a:r>
            <a:r>
              <a:rPr lang="en-US" altLang="ko-KR" dirty="0">
                <a:ea typeface="Rix고딕 B" panose="02020603020101020101" pitchFamily="18" charset="-127"/>
              </a:rPr>
              <a:t>500</a:t>
            </a:r>
            <a:r>
              <a:rPr lang="ko-KR" altLang="en-US" dirty="0">
                <a:ea typeface="Rix고딕 B" panose="02020603020101020101" pitchFamily="18" charset="-127"/>
              </a:rPr>
              <a:t>개의 노드를 산출하는 방법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144F389-2B53-4B25-991D-C58CF1C2B656}"/>
              </a:ext>
            </a:extLst>
          </p:cNvPr>
          <p:cNvSpPr txBox="1"/>
          <p:nvPr/>
        </p:nvSpPr>
        <p:spPr>
          <a:xfrm>
            <a:off x="166644" y="4168319"/>
            <a:ext cx="7303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표준화 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표준편차로 나누어 평균기준으로 얼만큼 </a:t>
            </a:r>
            <a:r>
              <a:rPr lang="ko-KR" altLang="en-US" sz="1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떨어져있는지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표현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(ex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로그변환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루트변환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정규화 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: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최대</a:t>
            </a:r>
            <a:r>
              <a:rPr lang="en-US" altLang="ko-KR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최소값을 설정해 해당 범위의 분위수로 데이터를 변환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829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702CE87-1D85-4712-BA2A-074F6223B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"/>
          <a:stretch/>
        </p:blipFill>
        <p:spPr>
          <a:xfrm>
            <a:off x="490793" y="1588117"/>
            <a:ext cx="5472144" cy="1859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CF58E728-89AD-4C86-9A3F-FC68F4E98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17"/>
          <a:stretch/>
        </p:blipFill>
        <p:spPr>
          <a:xfrm>
            <a:off x="941643" y="1870499"/>
            <a:ext cx="5472143" cy="185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C721BED-6D5E-4065-AD20-4A275EEED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25"/>
          <a:stretch/>
        </p:blipFill>
        <p:spPr>
          <a:xfrm>
            <a:off x="1392492" y="2146492"/>
            <a:ext cx="5472144" cy="185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8EFF74C-39BA-48C7-BD34-13159BA2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9" r="779"/>
          <a:stretch/>
        </p:blipFill>
        <p:spPr>
          <a:xfrm>
            <a:off x="1909239" y="2432721"/>
            <a:ext cx="5472143" cy="1863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FF9E709-D49B-47C1-B3DB-95A74EB568F1}"/>
              </a:ext>
            </a:extLst>
          </p:cNvPr>
          <p:cNvSpPr txBox="1"/>
          <p:nvPr/>
        </p:nvSpPr>
        <p:spPr>
          <a:xfrm>
            <a:off x="5175212" y="1301958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EE0E132-386A-4948-B12D-C42A3E4175A5}"/>
              </a:ext>
            </a:extLst>
          </p:cNvPr>
          <p:cNvSpPr txBox="1"/>
          <p:nvPr/>
        </p:nvSpPr>
        <p:spPr>
          <a:xfrm>
            <a:off x="5976093" y="1554645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2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2CCA18D-85A8-4C10-BF74-0B122C989F9E}"/>
              </a:ext>
            </a:extLst>
          </p:cNvPr>
          <p:cNvSpPr txBox="1"/>
          <p:nvPr/>
        </p:nvSpPr>
        <p:spPr>
          <a:xfrm>
            <a:off x="6426942" y="1846931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3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3EB4698-E245-40F7-BC9A-1888B229C765}"/>
              </a:ext>
            </a:extLst>
          </p:cNvPr>
          <p:cNvSpPr txBox="1"/>
          <p:nvPr/>
        </p:nvSpPr>
        <p:spPr>
          <a:xfrm>
            <a:off x="6964425" y="2123990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Rix고딕 B" panose="02020603020101020101" pitchFamily="18" charset="-127"/>
              </a:rPr>
              <a:t>4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9FE4D323-9869-4EBC-9863-B1D699C27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7" r="1362"/>
          <a:stretch/>
        </p:blipFill>
        <p:spPr>
          <a:xfrm>
            <a:off x="2425986" y="2718950"/>
            <a:ext cx="5472143" cy="186341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7940560B-E968-45B8-B5BB-37255735D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985" y="2713228"/>
            <a:ext cx="5472143" cy="185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47FCBBCE-A6AD-4D92-82AF-ECBDBCB3E8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7" r="1362"/>
          <a:stretch/>
        </p:blipFill>
        <p:spPr>
          <a:xfrm>
            <a:off x="2979811" y="3004614"/>
            <a:ext cx="5472143" cy="1863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60DD4F5-0910-4F3F-AAEB-9B950B116D49}"/>
              </a:ext>
            </a:extLst>
          </p:cNvPr>
          <p:cNvSpPr txBox="1"/>
          <p:nvPr/>
        </p:nvSpPr>
        <p:spPr>
          <a:xfrm>
            <a:off x="7328640" y="2404497"/>
            <a:ext cx="5428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ea typeface="Rix고딕 B" panose="02020603020101020101" pitchFamily="18" charset="-127"/>
              </a:rPr>
              <a:t>.....</a:t>
            </a:r>
            <a:endParaRPr lang="ko-KR" altLang="en-US" sz="1200" dirty="0">
              <a:ea typeface="Rix고딕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2585B55-1EAB-4759-881D-5A0144DCDEBA}"/>
              </a:ext>
            </a:extLst>
          </p:cNvPr>
          <p:cNvSpPr txBox="1"/>
          <p:nvPr/>
        </p:nvSpPr>
        <p:spPr>
          <a:xfrm>
            <a:off x="7911494" y="2695883"/>
            <a:ext cx="1021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ea typeface="Rix고딕 B" panose="02020603020101020101" pitchFamily="18" charset="-127"/>
              </a:rPr>
              <a:t>14798</a:t>
            </a:r>
            <a:r>
              <a:rPr lang="ko-KR" altLang="en-US" sz="1200" dirty="0">
                <a:ea typeface="Rix고딕 B" panose="02020603020101020101" pitchFamily="18" charset="-127"/>
              </a:rPr>
              <a:t>번 노드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C6954B6-3746-4B9F-9695-E843B5340024}"/>
              </a:ext>
            </a:extLst>
          </p:cNvPr>
          <p:cNvSpPr txBox="1"/>
          <p:nvPr/>
        </p:nvSpPr>
        <p:spPr>
          <a:xfrm>
            <a:off x="345989" y="554525"/>
            <a:ext cx="689058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형상당 약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15000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노드가 있음으로 형상 수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*15000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번의 연산이 필요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양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:444EA(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형상 수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)*15000(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평균 노드 수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)*500(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근접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500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노드 산출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 , </a:t>
            </a:r>
          </a:p>
          <a:p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구동시간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= 8/6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일부터 작업을 시작하여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8/17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일 기준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444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개중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435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데이터 변환 완료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 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xmlns="" id="{24D226B5-00B0-484F-A2C5-DBB13F5DE460}"/>
              </a:ext>
            </a:extLst>
          </p:cNvPr>
          <p:cNvSpPr/>
          <p:nvPr/>
        </p:nvSpPr>
        <p:spPr>
          <a:xfrm rot="10991088">
            <a:off x="722299" y="2707625"/>
            <a:ext cx="3032728" cy="2010686"/>
          </a:xfrm>
          <a:prstGeom prst="arc">
            <a:avLst>
              <a:gd name="adj1" fmla="val 16087537"/>
              <a:gd name="adj2" fmla="val 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EC73DBA-32CF-4DEE-A03D-0DA800B16072}"/>
              </a:ext>
            </a:extLst>
          </p:cNvPr>
          <p:cNvSpPr txBox="1"/>
          <p:nvPr/>
        </p:nvSpPr>
        <p:spPr>
          <a:xfrm>
            <a:off x="374564" y="4567949"/>
            <a:ext cx="129613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약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15000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</a:t>
            </a:r>
          </a:p>
        </p:txBody>
      </p:sp>
      <p:grpSp>
        <p:nvGrpSpPr>
          <p:cNvPr id="23" name="组合 7">
            <a:extLst>
              <a:ext uri="{FF2B5EF4-FFF2-40B4-BE49-F238E27FC236}">
                <a16:creationId xmlns:a16="http://schemas.microsoft.com/office/drawing/2014/main" xmlns="" id="{6087FBD0-1D94-485D-A74D-2950996BDD1B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5" name="矩形 8">
              <a:extLst>
                <a:ext uri="{FF2B5EF4-FFF2-40B4-BE49-F238E27FC236}">
                  <a16:creationId xmlns:a16="http://schemas.microsoft.com/office/drawing/2014/main" xmlns="" id="{9EF22E46-D09A-4D8E-865C-95C50DE3A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7" name="矩形 9">
              <a:extLst>
                <a:ext uri="{FF2B5EF4-FFF2-40B4-BE49-F238E27FC236}">
                  <a16:creationId xmlns:a16="http://schemas.microsoft.com/office/drawing/2014/main" xmlns="" id="{193136AB-5723-4A28-A300-E8AB262D1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36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3.5.9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전처리 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Preprocessing(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사출 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후</a:t>
            </a:r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7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6044A43B-479B-4C91-B710-BEF59DC67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94952"/>
              </p:ext>
            </p:extLst>
          </p:nvPr>
        </p:nvGraphicFramePr>
        <p:xfrm>
          <a:off x="655696" y="1705020"/>
          <a:ext cx="23622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172183829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369273107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데이터 선택 방법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891903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랜덤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836862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33479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 층화 추출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17109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근접좌표 가중 층화 추출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182573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442195F6-FEED-40F8-A56F-0D296CC13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60360"/>
              </p:ext>
            </p:extLst>
          </p:nvPr>
        </p:nvGraphicFramePr>
        <p:xfrm>
          <a:off x="5921362" y="1705020"/>
          <a:ext cx="24511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39858528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xmlns="" val="39168276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학습 노드 수 선택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7641284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500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198778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50,500,2000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개 노드 비교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507894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A23EFC37-B4C7-4EAE-9CE8-C0C5EDE7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636586"/>
              </p:ext>
            </p:extLst>
          </p:nvPr>
        </p:nvGraphicFramePr>
        <p:xfrm>
          <a:off x="3339329" y="1705020"/>
          <a:ext cx="22606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85515178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xmlns="" val="8218022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 방안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679909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좌표값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그대로 사용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92215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75334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94598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정규화</a:t>
                      </a:r>
                      <a:r>
                        <a:rPr lang="en-US" altLang="ko-KR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+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표준화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70342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좌표값을</a:t>
                      </a:r>
                      <a:r>
                        <a:rPr lang="ko-KR" altLang="en-US" sz="11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비율로 환산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9133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E893C-7823-4AF9-945A-BF72D2FC4D3E}"/>
              </a:ext>
            </a:extLst>
          </p:cNvPr>
          <p:cNvSpPr txBox="1"/>
          <p:nvPr/>
        </p:nvSpPr>
        <p:spPr>
          <a:xfrm>
            <a:off x="6331847" y="1334751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3.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노드 선정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91DAB57-BE3A-4556-A891-5C964B0717F1}"/>
              </a:ext>
            </a:extLst>
          </p:cNvPr>
          <p:cNvSpPr txBox="1"/>
          <p:nvPr/>
        </p:nvSpPr>
        <p:spPr>
          <a:xfrm>
            <a:off x="1021731" y="1334751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1.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F78631-925A-481D-9E74-20F0D47A72EA}"/>
              </a:ext>
            </a:extLst>
          </p:cNvPr>
          <p:cNvSpPr txBox="1"/>
          <p:nvPr/>
        </p:nvSpPr>
        <p:spPr>
          <a:xfrm>
            <a:off x="3654564" y="1334751"/>
            <a:ext cx="163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2.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처리 방안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1A0325B-0F98-4830-94EE-61D0740E6EB8}"/>
              </a:ext>
            </a:extLst>
          </p:cNvPr>
          <p:cNvGrpSpPr/>
          <p:nvPr/>
        </p:nvGrpSpPr>
        <p:grpSpPr>
          <a:xfrm>
            <a:off x="6930238" y="3817274"/>
            <a:ext cx="1766610" cy="754792"/>
            <a:chOff x="7377390" y="4336903"/>
            <a:chExt cx="1766610" cy="7547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689EDF15-7602-489C-AB12-A05F6D68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7390" y="4336903"/>
              <a:ext cx="1766610" cy="754792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4CFD8571-2699-47F0-8A2E-192526089CF3}"/>
                </a:ext>
              </a:extLst>
            </p:cNvPr>
            <p:cNvGrpSpPr/>
            <p:nvPr/>
          </p:nvGrpSpPr>
          <p:grpSpPr>
            <a:xfrm>
              <a:off x="7493914" y="4375910"/>
              <a:ext cx="1519614" cy="300082"/>
              <a:chOff x="1170959" y="4303547"/>
              <a:chExt cx="1519614" cy="3000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xmlns="" id="{08FB1327-92AC-4252-8AE4-7ED6504A8D10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E9B1EB01-9D6F-4141-A382-1FF5DC1FFAC1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ea typeface="Rix고딕 B" panose="02020603020101020101" pitchFamily="18" charset="-127"/>
                  </a:rPr>
                  <a:t>현재 </a:t>
                </a:r>
                <a:r>
                  <a:rPr lang="ko-KR" altLang="en-US" dirty="0" smtClean="0">
                    <a:ea typeface="Rix고딕 B" panose="02020603020101020101" pitchFamily="18" charset="-127"/>
                  </a:rPr>
                  <a:t>진행</a:t>
                </a:r>
                <a:endParaRPr lang="ko-KR" altLang="en-US" dirty="0"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F216089F-E934-40C0-A5D3-6A67FB072A0A}"/>
                </a:ext>
              </a:extLst>
            </p:cNvPr>
            <p:cNvGrpSpPr/>
            <p:nvPr/>
          </p:nvGrpSpPr>
          <p:grpSpPr>
            <a:xfrm>
              <a:off x="7493914" y="4732241"/>
              <a:ext cx="1519614" cy="300082"/>
              <a:chOff x="1170959" y="4303547"/>
              <a:chExt cx="1519614" cy="3000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B59F09EA-5247-46DE-881F-B87E5ABAA234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5B2B46A2-8D72-42CB-85A2-1F2C3863B6FF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ea typeface="Rix고딕 B" panose="02020603020101020101" pitchFamily="18" charset="-127"/>
                  </a:rPr>
                  <a:t>진행 </a:t>
                </a:r>
                <a:r>
                  <a:rPr lang="ko-KR" altLang="en-US" dirty="0" smtClean="0">
                    <a:ea typeface="Rix고딕 B" panose="02020603020101020101" pitchFamily="18" charset="-127"/>
                  </a:rPr>
                  <a:t>예정</a:t>
                </a:r>
                <a:endParaRPr lang="ko-KR" altLang="en-US" dirty="0">
                  <a:ea typeface="Rix고딕 B" panose="02020603020101020101" pitchFamily="18" charset="-127"/>
                </a:endParaRPr>
              </a:p>
            </p:txBody>
          </p:sp>
        </p:grpSp>
      </p:grpSp>
      <p:grpSp>
        <p:nvGrpSpPr>
          <p:cNvPr id="20" name="组合 7">
            <a:extLst>
              <a:ext uri="{FF2B5EF4-FFF2-40B4-BE49-F238E27FC236}">
                <a16:creationId xmlns:a16="http://schemas.microsoft.com/office/drawing/2014/main" xmlns="" id="{FCB4334B-7C0B-4092-855D-F593963F1DC9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1" name="矩形 8">
              <a:extLst>
                <a:ext uri="{FF2B5EF4-FFF2-40B4-BE49-F238E27FC236}">
                  <a16:creationId xmlns:a16="http://schemas.microsoft.com/office/drawing/2014/main" xmlns="" id="{69A585CB-DE78-4FAF-B738-64F400CDB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2" name="矩形 9">
              <a:extLst>
                <a:ext uri="{FF2B5EF4-FFF2-40B4-BE49-F238E27FC236}">
                  <a16:creationId xmlns:a16="http://schemas.microsoft.com/office/drawing/2014/main" xmlns="" id="{1E4F01EF-349D-4102-8866-3AC437451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BFB71D7-C3F1-46E0-B456-2EFAC26AC6BE}"/>
              </a:ext>
            </a:extLst>
          </p:cNvPr>
          <p:cNvSpPr txBox="1"/>
          <p:nvPr/>
        </p:nvSpPr>
        <p:spPr>
          <a:xfrm>
            <a:off x="190371" y="3982960"/>
            <a:ext cx="7303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층화추출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데이터의 분포별로 분할하여 나눠진 구역별로 동일한 비율로 데이터를 추출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가중층화추출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분포별로 분할하여 나눠진 구역별로 임의의 비율로 데이터를 추출</a:t>
            </a:r>
            <a:endParaRPr lang="en-US" altLang="ko-KR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표준화         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데이터를 표준편차로 나누어 평균기준으로 얼만큼 </a:t>
            </a:r>
            <a:r>
              <a:rPr lang="ko-KR" altLang="en-US" sz="9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떨어져있는지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표현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(ex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로그변환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루트변환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정규화           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 :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최대</a:t>
            </a:r>
            <a:r>
              <a: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최소값을 설정해 해당 범위의 분위수로 데이터를 </a:t>
            </a:r>
            <a:r>
              <a:rPr lang="ko-KR" altLang="en-US" sz="9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변환</a:t>
            </a:r>
            <a:endParaRPr lang="ko-KR" altLang="en-US" sz="900" dirty="0"/>
          </a:p>
        </p:txBody>
      </p:sp>
      <p:sp>
        <p:nvSpPr>
          <p:cNvPr id="25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3.6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전처리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향후 진행 방향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9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7">
            <a:extLst>
              <a:ext uri="{FF2B5EF4-FFF2-40B4-BE49-F238E27FC236}">
                <a16:creationId xmlns:a16="http://schemas.microsoft.com/office/drawing/2014/main" xmlns="" id="{FCB4334B-7C0B-4092-855D-F593963F1DC9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1" name="矩形 8">
              <a:extLst>
                <a:ext uri="{FF2B5EF4-FFF2-40B4-BE49-F238E27FC236}">
                  <a16:creationId xmlns:a16="http://schemas.microsoft.com/office/drawing/2014/main" xmlns="" id="{69A585CB-DE78-4FAF-B738-64F400CDB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2" name="矩形 9">
              <a:extLst>
                <a:ext uri="{FF2B5EF4-FFF2-40B4-BE49-F238E27FC236}">
                  <a16:creationId xmlns:a16="http://schemas.microsoft.com/office/drawing/2014/main" xmlns="" id="{1E4F01EF-349D-4102-8866-3AC437451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5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3.7 </a:t>
            </a:r>
            <a:r>
              <a:rPr lang="ko-KR" altLang="en-US" sz="2000" b="1" dirty="0" err="1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Data Set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구축 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36159" y="830912"/>
            <a:ext cx="7266733" cy="1182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lnSpc>
                <a:spcPts val="1650"/>
              </a:lnSpc>
              <a:buFontTx/>
              <a:buChar char="-"/>
            </a:pPr>
            <a:r>
              <a:rPr lang="ko-KR" altLang="en-US" sz="105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딥러닝</a:t>
            </a: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 모델링을 할 때 일반적으로 </a:t>
            </a:r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Training set, Validation set, Test set</a:t>
            </a: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으로 데이터를 나누어 사용</a:t>
            </a:r>
            <a:endParaRPr lang="en-US" altLang="ko-KR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1. </a:t>
            </a:r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Training Set </a:t>
            </a:r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예측모델을 학습하는데 사용</a:t>
            </a:r>
            <a:endParaRPr lang="en-US" altLang="ko-KR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2. </a:t>
            </a:r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Validation Set </a:t>
            </a:r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학습한 예측모델을 평가하는데 사용하며</a:t>
            </a:r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평가된 예측모델의 값은 모델을 최적화</a:t>
            </a:r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보정 하는데 사용</a:t>
            </a:r>
            <a:endParaRPr lang="en-US" altLang="ko-KR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3. </a:t>
            </a:r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Test Set </a:t>
            </a:r>
            <a:r>
              <a:rPr lang="en-US" altLang="ko-KR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학습에는 전혀 관여하지 않고 최종성능을 평가하는데 활용하며 실제 예측을 진행하는데 들어가는 데이터로 가정함</a:t>
            </a:r>
            <a:endParaRPr lang="en-US" altLang="ko-KR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>
              <a:lnSpc>
                <a:spcPts val="1650"/>
              </a:lnSpc>
            </a:pPr>
            <a:endParaRPr lang="en-US" altLang="ko-KR" sz="4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974873" y="2282028"/>
            <a:ext cx="5310841" cy="667004"/>
            <a:chOff x="507957" y="3000843"/>
            <a:chExt cx="7081121" cy="8893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D7FBC725-D36B-4CF1-B12A-4EC2FB1BB774}"/>
                </a:ext>
              </a:extLst>
            </p:cNvPr>
            <p:cNvSpPr/>
            <p:nvPr/>
          </p:nvSpPr>
          <p:spPr>
            <a:xfrm>
              <a:off x="642549" y="3363944"/>
              <a:ext cx="5634681" cy="5262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ORIGINAL SET(TRAINING SET)</a:t>
              </a:r>
              <a:endPara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07957" y="3000843"/>
              <a:ext cx="7081121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1.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해석 전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-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후 형상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현재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480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개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의 노드에 대한 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X,Y,Z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좌표 및 변화량을 하나의 세트로 데이터 셋을 구축</a:t>
              </a:r>
              <a:endParaRPr lang="en-US" altLang="ko-KR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974873" y="3074842"/>
            <a:ext cx="5310841" cy="706079"/>
            <a:chOff x="507957" y="4152061"/>
            <a:chExt cx="7081121" cy="941438"/>
          </a:xfrm>
        </p:grpSpPr>
        <p:grpSp>
          <p:nvGrpSpPr>
            <p:cNvPr id="31" name="그룹 30"/>
            <p:cNvGrpSpPr/>
            <p:nvPr/>
          </p:nvGrpSpPr>
          <p:grpSpPr>
            <a:xfrm>
              <a:off x="642549" y="4567262"/>
              <a:ext cx="5634680" cy="526237"/>
              <a:chOff x="947350" y="4723300"/>
              <a:chExt cx="5634680" cy="526237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xmlns="" id="{01893CDB-6143-4E88-98BD-64CF1B99DE29}"/>
                  </a:ext>
                </a:extLst>
              </p:cNvPr>
              <p:cNvSpPr/>
              <p:nvPr/>
            </p:nvSpPr>
            <p:spPr>
              <a:xfrm>
                <a:off x="947350" y="4723300"/>
                <a:ext cx="4168347" cy="526237"/>
              </a:xfrm>
              <a:prstGeom prst="rect">
                <a:avLst/>
              </a:prstGeom>
              <a:solidFill>
                <a:srgbClr val="005F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TRAINING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xmlns="" id="{A02C1E99-3AEC-47A1-ACEA-195A942E8E6C}"/>
                  </a:ext>
                </a:extLst>
              </p:cNvPr>
              <p:cNvSpPr/>
              <p:nvPr/>
            </p:nvSpPr>
            <p:spPr>
              <a:xfrm>
                <a:off x="5206314" y="4723300"/>
                <a:ext cx="1375716" cy="526237"/>
              </a:xfrm>
              <a:prstGeom prst="rect">
                <a:avLst/>
              </a:prstGeom>
              <a:solidFill>
                <a:srgbClr val="009E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TEST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507957" y="4152061"/>
              <a:ext cx="7081121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2.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구축된 데이터 셋을 학습에 사용할 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(Training)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과 실제데이터로서 검증데이터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(Testing)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로 구분한다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974873" y="3906732"/>
            <a:ext cx="5310841" cy="689006"/>
            <a:chOff x="507957" y="5355379"/>
            <a:chExt cx="7081121" cy="918675"/>
          </a:xfrm>
        </p:grpSpPr>
        <p:grpSp>
          <p:nvGrpSpPr>
            <p:cNvPr id="36" name="그룹 35"/>
            <p:cNvGrpSpPr/>
            <p:nvPr/>
          </p:nvGrpSpPr>
          <p:grpSpPr>
            <a:xfrm>
              <a:off x="642549" y="5747817"/>
              <a:ext cx="5634679" cy="526237"/>
              <a:chOff x="947351" y="5756781"/>
              <a:chExt cx="5634679" cy="52623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xmlns="" id="{D23B6B75-541F-4C09-A67C-E1527047D1C5}"/>
                  </a:ext>
                </a:extLst>
              </p:cNvPr>
              <p:cNvSpPr/>
              <p:nvPr/>
            </p:nvSpPr>
            <p:spPr>
              <a:xfrm>
                <a:off x="947351" y="5756781"/>
                <a:ext cx="2918210" cy="526237"/>
              </a:xfrm>
              <a:prstGeom prst="rect">
                <a:avLst/>
              </a:prstGeom>
              <a:solidFill>
                <a:srgbClr val="005F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TRAINING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FBBC89BC-7DF9-416F-94FE-44A5BA06CCED}"/>
                  </a:ext>
                </a:extLst>
              </p:cNvPr>
              <p:cNvSpPr/>
              <p:nvPr/>
            </p:nvSpPr>
            <p:spPr>
              <a:xfrm>
                <a:off x="5206314" y="5756781"/>
                <a:ext cx="1375716" cy="526237"/>
              </a:xfrm>
              <a:prstGeom prst="rect">
                <a:avLst/>
              </a:prstGeom>
              <a:solidFill>
                <a:srgbClr val="009E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TEST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xmlns="" id="{F5B0B32C-1EBD-4659-B588-772D93348BA9}"/>
                  </a:ext>
                </a:extLst>
              </p:cNvPr>
              <p:cNvSpPr/>
              <p:nvPr/>
            </p:nvSpPr>
            <p:spPr>
              <a:xfrm>
                <a:off x="3937688" y="5756781"/>
                <a:ext cx="1178010" cy="526237"/>
              </a:xfrm>
              <a:prstGeom prst="rect">
                <a:avLst/>
              </a:prstGeom>
              <a:solidFill>
                <a:srgbClr val="00AB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VALIDATION SET</a:t>
                </a:r>
                <a:endParaRPr lang="ko-KR" altLang="en-US" sz="105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507957" y="5355379"/>
              <a:ext cx="7081121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3.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학습에 사용할 데이터를 학습용데이터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(Training)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와 모델 평가 데이터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(Validation) </a:t>
              </a:r>
              <a:r>
                <a:rPr lang="ko-KR" altLang="en-US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으로 구분한다</a:t>
              </a:r>
              <a:r>
                <a:rPr lang="en-US" altLang="ko-KR" sz="9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.</a:t>
              </a:r>
              <a:endPara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342609" y="1905828"/>
            <a:ext cx="99450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분할 </a:t>
            </a:r>
            <a:endParaRPr lang="en-US" altLang="ko-KR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2" name="아래쪽 화살표 41"/>
          <p:cNvSpPr/>
          <p:nvPr/>
        </p:nvSpPr>
        <p:spPr>
          <a:xfrm>
            <a:off x="1531961" y="2338869"/>
            <a:ext cx="404315" cy="2256869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005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07676" y="2961430"/>
            <a:ext cx="468398" cy="727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데이터</a:t>
            </a:r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처리</a:t>
            </a:r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순서</a:t>
            </a:r>
            <a:endParaRPr lang="en-US" altLang="ko-KR" sz="825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583140" y="1709244"/>
            <a:ext cx="4421875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※ </a:t>
            </a:r>
            <a:r>
              <a:rPr lang="ko-KR" altLang="en-US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현재는 데이터가 부족하기 때문에 </a:t>
            </a:r>
            <a:r>
              <a:rPr lang="en-US" altLang="ko-KR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Training : Validation : Test </a:t>
            </a:r>
            <a:r>
              <a:rPr lang="ko-KR" altLang="en-US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비율을 </a:t>
            </a:r>
            <a:r>
              <a:rPr lang="en-US" altLang="ko-KR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8:1:1</a:t>
            </a:r>
            <a:r>
              <a:rPr lang="ko-KR" altLang="en-US" sz="825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로 진행</a:t>
            </a:r>
            <a:endParaRPr lang="ko-KR" altLang="en-US" sz="825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69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6A0A38CC-E1FA-4D88-88CE-F6AF684B1334}"/>
              </a:ext>
            </a:extLst>
          </p:cNvPr>
          <p:cNvSpPr/>
          <p:nvPr/>
        </p:nvSpPr>
        <p:spPr>
          <a:xfrm>
            <a:off x="1579557" y="3601629"/>
            <a:ext cx="1401565" cy="10258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76479C7B-F252-401E-880B-5EE658B9604E}"/>
              </a:ext>
            </a:extLst>
          </p:cNvPr>
          <p:cNvSpPr/>
          <p:nvPr/>
        </p:nvSpPr>
        <p:spPr>
          <a:xfrm>
            <a:off x="5728829" y="3601629"/>
            <a:ext cx="1401565" cy="10258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F65A8C2E-8C98-4B2E-979D-B5C4A04905B0}"/>
              </a:ext>
            </a:extLst>
          </p:cNvPr>
          <p:cNvSpPr/>
          <p:nvPr/>
        </p:nvSpPr>
        <p:spPr>
          <a:xfrm>
            <a:off x="3654193" y="3601630"/>
            <a:ext cx="1401565" cy="10258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90B9470-E8BC-45E7-A50B-A5848D6A0708}"/>
              </a:ext>
            </a:extLst>
          </p:cNvPr>
          <p:cNvSpPr/>
          <p:nvPr/>
        </p:nvSpPr>
        <p:spPr>
          <a:xfrm>
            <a:off x="4491123" y="1559575"/>
            <a:ext cx="1401565" cy="9326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B687781F-ED35-4973-8B54-1F44EC92FB41}"/>
              </a:ext>
            </a:extLst>
          </p:cNvPr>
          <p:cNvSpPr/>
          <p:nvPr/>
        </p:nvSpPr>
        <p:spPr>
          <a:xfrm>
            <a:off x="5996761" y="1559575"/>
            <a:ext cx="1401565" cy="9326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E36AA167-DA88-4652-9299-472978BE38C4}"/>
              </a:ext>
            </a:extLst>
          </p:cNvPr>
          <p:cNvSpPr/>
          <p:nvPr/>
        </p:nvSpPr>
        <p:spPr>
          <a:xfrm>
            <a:off x="2934252" y="1559576"/>
            <a:ext cx="1401565" cy="9326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DEBAD11A-5075-4F95-86BA-9F15410D2952}"/>
              </a:ext>
            </a:extLst>
          </p:cNvPr>
          <p:cNvSpPr/>
          <p:nvPr/>
        </p:nvSpPr>
        <p:spPr>
          <a:xfrm>
            <a:off x="1391847" y="1559575"/>
            <a:ext cx="1401565" cy="9326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0" name="组合 7">
            <a:extLst>
              <a:ext uri="{FF2B5EF4-FFF2-40B4-BE49-F238E27FC236}">
                <a16:creationId xmlns:a16="http://schemas.microsoft.com/office/drawing/2014/main" xmlns="" id="{FCB4334B-7C0B-4092-855D-F593963F1DC9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1" name="矩形 8">
              <a:extLst>
                <a:ext uri="{FF2B5EF4-FFF2-40B4-BE49-F238E27FC236}">
                  <a16:creationId xmlns:a16="http://schemas.microsoft.com/office/drawing/2014/main" xmlns="" id="{69A585CB-DE78-4FAF-B738-64F400CDB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2" name="矩形 9">
              <a:extLst>
                <a:ext uri="{FF2B5EF4-FFF2-40B4-BE49-F238E27FC236}">
                  <a16:creationId xmlns:a16="http://schemas.microsoft.com/office/drawing/2014/main" xmlns="" id="{1E4F01EF-349D-4102-8866-3AC437451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5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3.8.1 </a:t>
            </a:r>
            <a:r>
              <a:rPr lang="ko-KR" altLang="en-US" sz="2000" b="1" dirty="0" err="1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학습 프로젝트 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76E4CA57-8BB5-4B59-968D-05A4347A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291" y="1578173"/>
            <a:ext cx="817228" cy="73358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AC1E010-5F56-40CC-9576-9E9A3A88B64B}"/>
              </a:ext>
            </a:extLst>
          </p:cNvPr>
          <p:cNvSpPr txBox="1"/>
          <p:nvPr/>
        </p:nvSpPr>
        <p:spPr>
          <a:xfrm>
            <a:off x="4596979" y="2287215"/>
            <a:ext cx="123142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손실함수</a:t>
            </a:r>
            <a:r>
              <a:rPr lang="en-US" altLang="ko-KR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예측결과를 평가</a:t>
            </a:r>
            <a:r>
              <a:rPr lang="en-US" altLang="ko-KR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7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E26FFC03-E329-4111-8016-07A7DD409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81" y="1672950"/>
            <a:ext cx="586152" cy="57641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C49D0D7F-6950-4863-9AEE-157A1D76AA25}"/>
              </a:ext>
            </a:extLst>
          </p:cNvPr>
          <p:cNvSpPr txBox="1"/>
          <p:nvPr/>
        </p:nvSpPr>
        <p:spPr>
          <a:xfrm>
            <a:off x="6328723" y="2288496"/>
            <a:ext cx="811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 최적화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A5D62195-7354-4647-A343-5AF385D52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955" y="1614012"/>
            <a:ext cx="1060157" cy="71401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309D4F93-76B4-4534-9908-95C3EC69B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439" y="1574470"/>
            <a:ext cx="185518" cy="1332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8A79F257-869F-4A3D-A70A-0D34EEDAA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594" y="1614012"/>
            <a:ext cx="185518" cy="1332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FC837C3-53E8-4FF6-9FA5-AD43516F2FB2}"/>
              </a:ext>
            </a:extLst>
          </p:cNvPr>
          <p:cNvSpPr txBox="1"/>
          <p:nvPr/>
        </p:nvSpPr>
        <p:spPr>
          <a:xfrm>
            <a:off x="3266214" y="2303338"/>
            <a:ext cx="811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딥러닝 알고리즘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836637B1-A965-45DF-BB4D-CA8D5B93A793}"/>
              </a:ext>
            </a:extLst>
          </p:cNvPr>
          <p:cNvSpPr txBox="1"/>
          <p:nvPr/>
        </p:nvSpPr>
        <p:spPr>
          <a:xfrm>
            <a:off x="1774989" y="2293081"/>
            <a:ext cx="6383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입력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7AD62E2A-27DC-425E-823C-32178F5CD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454" y="1671193"/>
            <a:ext cx="943230" cy="60391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C1C4255-CFB2-4702-A5BB-8D12FD0FE950}"/>
              </a:ext>
            </a:extLst>
          </p:cNvPr>
          <p:cNvSpPr txBox="1"/>
          <p:nvPr/>
        </p:nvSpPr>
        <p:spPr>
          <a:xfrm>
            <a:off x="1972935" y="4427727"/>
            <a:ext cx="6383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입력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C1D52BD9-B9CB-46B8-95DF-FA2E88720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1164" y="3708597"/>
            <a:ext cx="943230" cy="60391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60CB6BCF-824A-4B12-82B9-8B2B2F31C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740" y="3710738"/>
            <a:ext cx="463100" cy="59238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C6ED1B60-E932-43CD-81A6-1FB5B88E723C}"/>
              </a:ext>
            </a:extLst>
          </p:cNvPr>
          <p:cNvSpPr txBox="1"/>
          <p:nvPr/>
        </p:nvSpPr>
        <p:spPr>
          <a:xfrm>
            <a:off x="6198061" y="4406801"/>
            <a:ext cx="55175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결과 예측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4348B0F-3A6B-4700-8D50-ADD9F5DB8B0D}"/>
              </a:ext>
            </a:extLst>
          </p:cNvPr>
          <p:cNvSpPr txBox="1"/>
          <p:nvPr/>
        </p:nvSpPr>
        <p:spPr>
          <a:xfrm>
            <a:off x="1409116" y="121312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단계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24DD1AF-E128-4B39-921D-50EEC4322608}"/>
              </a:ext>
            </a:extLst>
          </p:cNvPr>
          <p:cNvSpPr txBox="1"/>
          <p:nvPr/>
        </p:nvSpPr>
        <p:spPr>
          <a:xfrm>
            <a:off x="1387087" y="3287129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테스트 단계</a:t>
            </a:r>
          </a:p>
        </p:txBody>
      </p:sp>
      <p:cxnSp>
        <p:nvCxnSpPr>
          <p:cNvPr id="70" name="직선 화살표 연결선 69"/>
          <p:cNvCxnSpPr>
            <a:stCxn id="56" idx="3"/>
            <a:endCxn id="54" idx="1"/>
          </p:cNvCxnSpPr>
          <p:nvPr/>
        </p:nvCxnSpPr>
        <p:spPr>
          <a:xfrm>
            <a:off x="2793412" y="2025882"/>
            <a:ext cx="14084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4" idx="3"/>
            <a:endCxn id="46" idx="1"/>
          </p:cNvCxnSpPr>
          <p:nvPr/>
        </p:nvCxnSpPr>
        <p:spPr>
          <a:xfrm flipV="1">
            <a:off x="4335816" y="2025882"/>
            <a:ext cx="15530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6" idx="3"/>
            <a:endCxn id="49" idx="1"/>
          </p:cNvCxnSpPr>
          <p:nvPr/>
        </p:nvCxnSpPr>
        <p:spPr>
          <a:xfrm>
            <a:off x="5892688" y="2025882"/>
            <a:ext cx="1040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49" idx="0"/>
            <a:endCxn id="54" idx="0"/>
          </p:cNvCxnSpPr>
          <p:nvPr/>
        </p:nvCxnSpPr>
        <p:spPr>
          <a:xfrm rot="16200000" flipH="1" flipV="1">
            <a:off x="5166288" y="28320"/>
            <a:ext cx="1" cy="3062510"/>
          </a:xfrm>
          <a:prstGeom prst="bentConnector3">
            <a:avLst>
              <a:gd name="adj1" fmla="val -228600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60" idx="3"/>
            <a:endCxn id="82" idx="1"/>
          </p:cNvCxnSpPr>
          <p:nvPr/>
        </p:nvCxnSpPr>
        <p:spPr>
          <a:xfrm flipV="1">
            <a:off x="2981122" y="4114566"/>
            <a:ext cx="67307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82" idx="3"/>
            <a:endCxn id="65" idx="1"/>
          </p:cNvCxnSpPr>
          <p:nvPr/>
        </p:nvCxnSpPr>
        <p:spPr>
          <a:xfrm>
            <a:off x="5055758" y="4114566"/>
            <a:ext cx="67307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1403129" y="3136049"/>
            <a:ext cx="597344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674807" y="2527785"/>
            <a:ext cx="10727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Validation Set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651722" y="2527786"/>
            <a:ext cx="9509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Training Set 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950393" y="4669585"/>
            <a:ext cx="7088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Test Set 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36725C33-2C07-4E02-BD4A-8DDE40AADE9F}"/>
              </a:ext>
            </a:extLst>
          </p:cNvPr>
          <p:cNvSpPr txBox="1"/>
          <p:nvPr/>
        </p:nvSpPr>
        <p:spPr>
          <a:xfrm>
            <a:off x="4606735" y="1125214"/>
            <a:ext cx="1306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Rix고딕 B" panose="02020603020101020101" pitchFamily="18" charset="-127"/>
                <a:ea typeface="Rix고딕 B" panose="02020603020101020101" pitchFamily="18" charset="-127"/>
              </a:rPr>
              <a:t>반복 학습 및 모델 검증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93EB6CA-02DD-4F1F-A391-C14578EBDE9A}"/>
              </a:ext>
            </a:extLst>
          </p:cNvPr>
          <p:cNvSpPr txBox="1"/>
          <p:nvPr/>
        </p:nvSpPr>
        <p:spPr>
          <a:xfrm>
            <a:off x="4115006" y="4426575"/>
            <a:ext cx="53091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예측모델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12" y="3692178"/>
            <a:ext cx="652127" cy="652127"/>
          </a:xfrm>
          <a:prstGeom prst="rect">
            <a:avLst/>
          </a:prstGeom>
        </p:spPr>
      </p:pic>
      <p:sp>
        <p:nvSpPr>
          <p:cNvPr id="87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 err="1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ko-KR" altLang="en-US" sz="1300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프로젝트 </a:t>
            </a:r>
            <a:r>
              <a:rPr lang="ko-KR" altLang="en-US" sz="1300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프로세스</a:t>
            </a:r>
            <a:endParaRPr lang="ko-KR" altLang="en-US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212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7">
            <a:extLst>
              <a:ext uri="{FF2B5EF4-FFF2-40B4-BE49-F238E27FC236}">
                <a16:creationId xmlns:a16="http://schemas.microsoft.com/office/drawing/2014/main" xmlns="" id="{24710BE4-7A88-4D21-BF00-81A545698D5A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23" name="矩形 8">
              <a:extLst>
                <a:ext uri="{FF2B5EF4-FFF2-40B4-BE49-F238E27FC236}">
                  <a16:creationId xmlns:a16="http://schemas.microsoft.com/office/drawing/2014/main" xmlns="" id="{22A050D2-C410-401B-9676-FC2EA3C11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4" name="矩形 9">
              <a:extLst>
                <a:ext uri="{FF2B5EF4-FFF2-40B4-BE49-F238E27FC236}">
                  <a16:creationId xmlns:a16="http://schemas.microsoft.com/office/drawing/2014/main" xmlns="" id="{A173E9EE-AD3A-48FC-BA42-118019D70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22E7293-83B7-4ABF-B2B1-401CBF32A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498" y="2926289"/>
            <a:ext cx="1105826" cy="13221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993587B-7F00-4214-87E9-ADE041FEF43A}"/>
              </a:ext>
            </a:extLst>
          </p:cNvPr>
          <p:cNvSpPr txBox="1"/>
          <p:nvPr/>
        </p:nvSpPr>
        <p:spPr>
          <a:xfrm>
            <a:off x="5926157" y="2624836"/>
            <a:ext cx="1608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도입서버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스팩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64CB9633-B5C9-45A2-BDBD-191279659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486804"/>
              </p:ext>
            </p:extLst>
          </p:nvPr>
        </p:nvGraphicFramePr>
        <p:xfrm>
          <a:off x="5844324" y="2926289"/>
          <a:ext cx="2831590" cy="1322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9235">
                  <a:extLst>
                    <a:ext uri="{9D8B030D-6E8A-4147-A177-3AD203B41FA5}">
                      <a16:colId xmlns:a16="http://schemas.microsoft.com/office/drawing/2014/main" xmlns="" val="2120068120"/>
                    </a:ext>
                  </a:extLst>
                </a:gridCol>
                <a:gridCol w="2052355">
                  <a:extLst>
                    <a:ext uri="{9D8B030D-6E8A-4147-A177-3AD203B41FA5}">
                      <a16:colId xmlns:a16="http://schemas.microsoft.com/office/drawing/2014/main" xmlns="" val="2812520279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제품명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205188987"/>
                  </a:ext>
                </a:extLst>
              </a:tr>
              <a:tr h="396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CPU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Intel(R) Core(TM) i9-10980XE CPU @ 3.00GHz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3968135"/>
                  </a:ext>
                </a:extLst>
              </a:tr>
              <a:tr h="1631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32GB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906682462"/>
                  </a:ext>
                </a:extLst>
              </a:tr>
              <a:tr h="31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HDD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1TB (SSD)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1TB (SSD)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91453234"/>
                  </a:ext>
                </a:extLst>
              </a:tr>
              <a:tr h="267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GPU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NVIDIA GeForce RTX 3090 24G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24060836"/>
                  </a:ext>
                </a:extLst>
              </a:tr>
            </a:tbl>
          </a:graphicData>
        </a:graphic>
      </p:graphicFrame>
      <p:sp>
        <p:nvSpPr>
          <p:cNvPr id="34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3.8.2 </a:t>
            </a:r>
            <a:r>
              <a:rPr lang="ko-KR" altLang="en-US" sz="2000" b="1" dirty="0" err="1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학습 프로젝트 개요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F4BCC0E-7195-4AFF-9487-E8A827D7BF5D}"/>
              </a:ext>
            </a:extLst>
          </p:cNvPr>
          <p:cNvSpPr txBox="1"/>
          <p:nvPr/>
        </p:nvSpPr>
        <p:spPr>
          <a:xfrm>
            <a:off x="4730425" y="824237"/>
            <a:ext cx="394548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RNN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모델에서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Bidirectional-LSTM *2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모델까지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딥러닝 모델을 고도화 할수록 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연산량이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늘어나며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GPU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자원이 많이 소모됨 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신규 서버 도입으로 인한 </a:t>
            </a:r>
            <a:r>
              <a:rPr lang="en-US" altLang="ko-KR" sz="11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GPU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성능이 증가됨에 따라 모델 고도화가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가능해졌으며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학습시간이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기존대비 </a:t>
            </a:r>
            <a:r>
              <a:rPr lang="en-US" altLang="ko-KR" sz="11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25%</a:t>
            </a:r>
            <a:r>
              <a:rPr lang="ko-KR" altLang="en-US" sz="11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수준으로 감소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함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심층망의 깊이를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깊게하거나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더 다양한 방법으로 모델을 구성하여 정확도를 향상시킬 예정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ko-KR" altLang="en-US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38916E8C-9FD0-4891-9912-9A21164D6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255" y="1056343"/>
            <a:ext cx="1895842" cy="89925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6994E42A-0563-467F-9BC8-16ECBBB668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32"/>
          <a:stretch/>
        </p:blipFill>
        <p:spPr>
          <a:xfrm>
            <a:off x="379955" y="1056343"/>
            <a:ext cx="1833874" cy="87039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2158356E-DF8D-4BC1-B8A4-F6BF7B6BB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555" y="2503414"/>
            <a:ext cx="1895842" cy="98348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48266D7D-6085-4BA2-AF05-55F69CA00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028" y="2503415"/>
            <a:ext cx="1857801" cy="98348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758B302-2A17-4414-916D-ED88F29896D8}"/>
              </a:ext>
            </a:extLst>
          </p:cNvPr>
          <p:cNvSpPr txBox="1"/>
          <p:nvPr/>
        </p:nvSpPr>
        <p:spPr>
          <a:xfrm>
            <a:off x="3026680" y="778549"/>
            <a:ext cx="7109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2. GRU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D7AC15E-AB19-4FB9-B462-AD9B265D7B2F}"/>
              </a:ext>
            </a:extLst>
          </p:cNvPr>
          <p:cNvSpPr txBox="1"/>
          <p:nvPr/>
        </p:nvSpPr>
        <p:spPr>
          <a:xfrm>
            <a:off x="812971" y="2203332"/>
            <a:ext cx="96784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3. LSTM *2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4745CC6-57CD-4ECD-8352-815CBE520D19}"/>
              </a:ext>
            </a:extLst>
          </p:cNvPr>
          <p:cNvSpPr txBox="1"/>
          <p:nvPr/>
        </p:nvSpPr>
        <p:spPr>
          <a:xfrm>
            <a:off x="2359538" y="2204527"/>
            <a:ext cx="203587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4. Bidirectional-LSTM *2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8B5E95B-7680-4458-8636-94F805377BE2}"/>
              </a:ext>
            </a:extLst>
          </p:cNvPr>
          <p:cNvSpPr txBox="1"/>
          <p:nvPr/>
        </p:nvSpPr>
        <p:spPr>
          <a:xfrm>
            <a:off x="970729" y="778549"/>
            <a:ext cx="71099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a typeface="Rix고딕 B" panose="02020603020101020101" pitchFamily="18" charset="-127"/>
              </a:rPr>
              <a:t>1. RNN</a:t>
            </a:r>
            <a:endParaRPr lang="ko-KR" altLang="en-US" dirty="0">
              <a:ea typeface="Rix고딕 B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993587B-7F00-4214-87E9-ADE041FEF43A}"/>
              </a:ext>
            </a:extLst>
          </p:cNvPr>
          <p:cNvSpPr txBox="1"/>
          <p:nvPr/>
        </p:nvSpPr>
        <p:spPr>
          <a:xfrm>
            <a:off x="7303200" y="4248413"/>
            <a:ext cx="160819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2021</a:t>
            </a:r>
            <a:r>
              <a:rPr lang="ko-KR" altLang="en-US" sz="9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년 </a:t>
            </a:r>
            <a:r>
              <a:rPr lang="en-US" altLang="ko-KR" sz="9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7</a:t>
            </a:r>
            <a:r>
              <a:rPr lang="ko-KR" altLang="en-US" sz="9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월</a:t>
            </a:r>
            <a:r>
              <a:rPr lang="en-US" altLang="ko-KR" sz="9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, 1000</a:t>
            </a:r>
            <a:r>
              <a:rPr lang="ko-KR" altLang="en-US" sz="9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만원</a:t>
            </a:r>
            <a:endParaRPr lang="ko-KR" altLang="en-US" sz="9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68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51544" y="1596713"/>
            <a:ext cx="3587504" cy="653296"/>
            <a:chOff x="3597879" y="2510945"/>
            <a:chExt cx="5022503" cy="914614"/>
          </a:xfrm>
        </p:grpSpPr>
        <p:sp>
          <p:nvSpPr>
            <p:cNvPr id="3" name="직사각형 2"/>
            <p:cNvSpPr/>
            <p:nvPr/>
          </p:nvSpPr>
          <p:spPr>
            <a:xfrm>
              <a:off x="4371478" y="2515090"/>
              <a:ext cx="4248904" cy="81868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defTabSz="681444">
                <a:buClr>
                  <a:srgbClr val="32A3D7"/>
                </a:buClr>
                <a:buSzPct val="90000"/>
              </a:pPr>
              <a:r>
                <a:rPr lang="ko-KR" altLang="en-US" sz="3100" spc="-11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서연이화 사업개요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597879" y="2510945"/>
              <a:ext cx="883474" cy="914614"/>
              <a:chOff x="3448658" y="2780783"/>
              <a:chExt cx="846832" cy="87668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3448658" y="2780783"/>
                <a:ext cx="846832" cy="8766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40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30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</a:t>
                </a:r>
                <a:endParaRPr lang="ko-KR" altLang="en-US" sz="40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000">
                        <a:srgbClr val="82BF25"/>
                      </a:gs>
                      <a:gs pos="100000">
                        <a:srgbClr val="003994"/>
                      </a:gs>
                    </a:gsLst>
                    <a:lin ang="30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6" name="직선 연결선 5"/>
              <p:cNvCxnSpPr/>
              <p:nvPr/>
            </p:nvCxnSpPr>
            <p:spPr>
              <a:xfrm>
                <a:off x="4089137" y="3347628"/>
                <a:ext cx="160039" cy="160039"/>
              </a:xfrm>
              <a:prstGeom prst="line">
                <a:avLst/>
              </a:prstGeom>
              <a:ln w="15875">
                <a:solidFill>
                  <a:srgbClr val="82BF2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816"/>
          <p:cNvSpPr>
            <a:spLocks noChangeArrowheads="1"/>
          </p:cNvSpPr>
          <p:nvPr/>
        </p:nvSpPr>
        <p:spPr bwMode="auto">
          <a:xfrm>
            <a:off x="3940110" y="2196000"/>
            <a:ext cx="1609141" cy="94152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91" tIns="134114" rIns="25546" anchor="t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01.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사업의 배경</a:t>
            </a:r>
            <a:endParaRPr lang="en-US" altLang="ko-KR" sz="1286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02.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사업의 목표</a:t>
            </a:r>
            <a:endParaRPr lang="en-US" altLang="ko-KR" sz="1286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03.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개발계획 및 일정</a:t>
            </a:r>
            <a:endParaRPr lang="en-US" altLang="ko-KR" sz="1286" spc="-71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Wingdings"/>
            </a:endParaRPr>
          </a:p>
          <a:p>
            <a:pPr defTabSz="710974">
              <a:lnSpc>
                <a:spcPct val="150000"/>
              </a:lnSpc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04. </a:t>
            </a:r>
            <a:r>
              <a: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rPr>
              <a:t>현재 진행사항</a:t>
            </a:r>
          </a:p>
        </p:txBody>
      </p:sp>
    </p:spTree>
    <p:extLst>
      <p:ext uri="{BB962C8B-B14F-4D97-AF65-F5344CB8AC3E}">
        <p14:creationId xmlns:p14="http://schemas.microsoft.com/office/powerpoint/2010/main" val="28928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831C0E2A-85C8-47B3-9E16-71538BCC0860}"/>
              </a:ext>
            </a:extLst>
          </p:cNvPr>
          <p:cNvSpPr/>
          <p:nvPr/>
        </p:nvSpPr>
        <p:spPr>
          <a:xfrm>
            <a:off x="417636" y="1309537"/>
            <a:ext cx="2308142" cy="12355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E51B821-BEAC-4D8B-8FEB-9A872FF4DF55}"/>
              </a:ext>
            </a:extLst>
          </p:cNvPr>
          <p:cNvSpPr/>
          <p:nvPr/>
        </p:nvSpPr>
        <p:spPr>
          <a:xfrm>
            <a:off x="3408253" y="1304830"/>
            <a:ext cx="2308142" cy="12355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F031227-B536-44A8-98AF-10EE121A0CD6}"/>
              </a:ext>
            </a:extLst>
          </p:cNvPr>
          <p:cNvSpPr/>
          <p:nvPr/>
        </p:nvSpPr>
        <p:spPr>
          <a:xfrm>
            <a:off x="6483561" y="1310463"/>
            <a:ext cx="2308142" cy="12355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763CB2A4-61B7-4FC4-9392-151199AE600A}"/>
              </a:ext>
            </a:extLst>
          </p:cNvPr>
          <p:cNvSpPr/>
          <p:nvPr/>
        </p:nvSpPr>
        <p:spPr>
          <a:xfrm>
            <a:off x="398797" y="3194301"/>
            <a:ext cx="2308142" cy="12355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8B5EFE2A-90D7-4CB7-8A56-279178E5A5C8}"/>
              </a:ext>
            </a:extLst>
          </p:cNvPr>
          <p:cNvSpPr/>
          <p:nvPr/>
        </p:nvSpPr>
        <p:spPr>
          <a:xfrm>
            <a:off x="6464066" y="3177868"/>
            <a:ext cx="2308142" cy="12355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9864F574-A57F-4A72-BA79-FB9EEBE5E087}"/>
              </a:ext>
            </a:extLst>
          </p:cNvPr>
          <p:cNvSpPr/>
          <p:nvPr/>
        </p:nvSpPr>
        <p:spPr>
          <a:xfrm>
            <a:off x="3408555" y="3193556"/>
            <a:ext cx="2308142" cy="12355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9" name="组合 7">
            <a:extLst>
              <a:ext uri="{FF2B5EF4-FFF2-40B4-BE49-F238E27FC236}">
                <a16:creationId xmlns:a16="http://schemas.microsoft.com/office/drawing/2014/main" xmlns="" id="{E7B47901-E87F-4DC5-A8A7-3805C600F6C5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30" name="矩形 8">
              <a:extLst>
                <a:ext uri="{FF2B5EF4-FFF2-40B4-BE49-F238E27FC236}">
                  <a16:creationId xmlns:a16="http://schemas.microsoft.com/office/drawing/2014/main" xmlns="" id="{A3649BF1-7848-4F26-83E5-D808282FD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1" name="矩形 9">
              <a:extLst>
                <a:ext uri="{FF2B5EF4-FFF2-40B4-BE49-F238E27FC236}">
                  <a16:creationId xmlns:a16="http://schemas.microsoft.com/office/drawing/2014/main" xmlns="" id="{717E599D-CC82-421D-B946-571E8A9C6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3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3.9 </a:t>
            </a:r>
            <a:r>
              <a:rPr lang="ko-KR" altLang="en-US" sz="2000" b="1" dirty="0" err="1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적용 방법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1308E776-3D35-4B11-92D3-E8633E08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056" y="1872946"/>
            <a:ext cx="542925" cy="361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59E96CFF-891F-4B9C-A846-0052AE914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884" y="1475977"/>
            <a:ext cx="2080144" cy="10543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956F1AD-94C8-4958-AFB6-CCE2C42B9CA2}"/>
              </a:ext>
            </a:extLst>
          </p:cNvPr>
          <p:cNvSpPr txBox="1"/>
          <p:nvPr/>
        </p:nvSpPr>
        <p:spPr>
          <a:xfrm>
            <a:off x="652308" y="1018371"/>
            <a:ext cx="1838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 format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6CF0BC5-4178-4952-9201-62034E728E21}"/>
              </a:ext>
            </a:extLst>
          </p:cNvPr>
          <p:cNvSpPr txBox="1"/>
          <p:nvPr/>
        </p:nvSpPr>
        <p:spPr>
          <a:xfrm>
            <a:off x="4320875" y="1875244"/>
            <a:ext cx="57303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2.76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B838140-333E-4846-A74B-A513A22321D7}"/>
              </a:ext>
            </a:extLst>
          </p:cNvPr>
          <p:cNvSpPr txBox="1"/>
          <p:nvPr/>
        </p:nvSpPr>
        <p:spPr>
          <a:xfrm>
            <a:off x="108401" y="789140"/>
            <a:ext cx="85862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예시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1437CAD3-E0A6-4002-97E1-6B955FAAB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58" y="1679674"/>
            <a:ext cx="2184441" cy="72602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3FA1291-30B5-43D1-83E9-A076000AC392}"/>
              </a:ext>
            </a:extLst>
          </p:cNvPr>
          <p:cNvSpPr txBox="1"/>
          <p:nvPr/>
        </p:nvSpPr>
        <p:spPr>
          <a:xfrm>
            <a:off x="7226121" y="1278028"/>
            <a:ext cx="83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DL model</a:t>
            </a:r>
            <a:endParaRPr lang="ko-KR" altLang="en-US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1128BCA-D6E2-43F5-B0CB-CB488711E57E}"/>
              </a:ext>
            </a:extLst>
          </p:cNvPr>
          <p:cNvSpPr txBox="1"/>
          <p:nvPr/>
        </p:nvSpPr>
        <p:spPr>
          <a:xfrm>
            <a:off x="3642925" y="1021167"/>
            <a:ext cx="1838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Output format (predict)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244963F-B0F9-4DD1-89D5-3F11DAE0CFC0}"/>
              </a:ext>
            </a:extLst>
          </p:cNvPr>
          <p:cNvSpPr txBox="1"/>
          <p:nvPr/>
        </p:nvSpPr>
        <p:spPr>
          <a:xfrm>
            <a:off x="108401" y="2670961"/>
            <a:ext cx="95529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예측 예시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C42FB06-C482-413F-9722-812873A49EFE}"/>
              </a:ext>
            </a:extLst>
          </p:cNvPr>
          <p:cNvSpPr txBox="1"/>
          <p:nvPr/>
        </p:nvSpPr>
        <p:spPr>
          <a:xfrm>
            <a:off x="2929428" y="1778250"/>
            <a:ext cx="25966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+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8" name="화살표: 오른쪽 5">
            <a:extLst>
              <a:ext uri="{FF2B5EF4-FFF2-40B4-BE49-F238E27FC236}">
                <a16:creationId xmlns:a16="http://schemas.microsoft.com/office/drawing/2014/main" xmlns="" id="{59036C1D-B8CB-41A9-9FF3-CDC0947F0C2C}"/>
              </a:ext>
            </a:extLst>
          </p:cNvPr>
          <p:cNvSpPr/>
          <p:nvPr/>
        </p:nvSpPr>
        <p:spPr>
          <a:xfrm>
            <a:off x="5969807" y="1545931"/>
            <a:ext cx="275161" cy="7608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D58993B-9556-42DB-B3F7-E0AA916D5E34}"/>
              </a:ext>
            </a:extLst>
          </p:cNvPr>
          <p:cNvSpPr txBox="1"/>
          <p:nvPr/>
        </p:nvSpPr>
        <p:spPr>
          <a:xfrm>
            <a:off x="780116" y="1415604"/>
            <a:ext cx="18387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정규화된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X,Y,Z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변화량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2FCACEE-E705-4881-8036-2E17DF1066B0}"/>
              </a:ext>
            </a:extLst>
          </p:cNvPr>
          <p:cNvSpPr txBox="1"/>
          <p:nvPr/>
        </p:nvSpPr>
        <p:spPr>
          <a:xfrm>
            <a:off x="4091293" y="1379313"/>
            <a:ext cx="9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Z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축 변화량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5F8271-0925-4E7F-9CAC-50C037830D3A}"/>
              </a:ext>
            </a:extLst>
          </p:cNvPr>
          <p:cNvSpPr txBox="1"/>
          <p:nvPr/>
        </p:nvSpPr>
        <p:spPr>
          <a:xfrm>
            <a:off x="6667134" y="1013284"/>
            <a:ext cx="1987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DeepLearning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Model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D8591F40-6B94-405F-A62E-2CE55CDC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869" y="3745984"/>
            <a:ext cx="542925" cy="36195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93F666F-76D1-4A82-A969-61720AAC2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878" y="3359070"/>
            <a:ext cx="2080144" cy="10543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28AF83-BF68-4561-AF5B-25FF606BEB64}"/>
              </a:ext>
            </a:extLst>
          </p:cNvPr>
          <p:cNvSpPr txBox="1"/>
          <p:nvPr/>
        </p:nvSpPr>
        <p:spPr>
          <a:xfrm>
            <a:off x="851032" y="2909892"/>
            <a:ext cx="1403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Input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data format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3851EC05-AAA3-4E36-A693-FB240162F6B4}"/>
              </a:ext>
            </a:extLst>
          </p:cNvPr>
          <p:cNvSpPr txBox="1"/>
          <p:nvPr/>
        </p:nvSpPr>
        <p:spPr>
          <a:xfrm>
            <a:off x="7376688" y="3748282"/>
            <a:ext cx="57303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2.76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904D6411-632E-498A-8B85-2F5ACBC02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19" y="3564438"/>
            <a:ext cx="2184441" cy="72602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827DBD39-E448-4A78-AD9F-DEB4B4DC666A}"/>
              </a:ext>
            </a:extLst>
          </p:cNvPr>
          <p:cNvSpPr txBox="1"/>
          <p:nvPr/>
        </p:nvSpPr>
        <p:spPr>
          <a:xfrm>
            <a:off x="4170537" y="3148736"/>
            <a:ext cx="8250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DL model</a:t>
            </a:r>
            <a:endParaRPr lang="ko-KR" altLang="en-US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6F149CD-573F-4242-A111-692081F227B0}"/>
              </a:ext>
            </a:extLst>
          </p:cNvPr>
          <p:cNvSpPr txBox="1"/>
          <p:nvPr/>
        </p:nvSpPr>
        <p:spPr>
          <a:xfrm>
            <a:off x="6716355" y="2904026"/>
            <a:ext cx="1849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Output format (predict)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2" name="화살표: 오른쪽 49">
            <a:extLst>
              <a:ext uri="{FF2B5EF4-FFF2-40B4-BE49-F238E27FC236}">
                <a16:creationId xmlns:a16="http://schemas.microsoft.com/office/drawing/2014/main" xmlns="" id="{207FC1CD-17BE-45E4-BEBC-DADE773772F9}"/>
              </a:ext>
            </a:extLst>
          </p:cNvPr>
          <p:cNvSpPr/>
          <p:nvPr/>
        </p:nvSpPr>
        <p:spPr>
          <a:xfrm>
            <a:off x="2928974" y="3430884"/>
            <a:ext cx="275161" cy="7608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80408BB-CCCE-4EB9-B712-EFDF8EE3F178}"/>
              </a:ext>
            </a:extLst>
          </p:cNvPr>
          <p:cNvSpPr txBox="1"/>
          <p:nvPr/>
        </p:nvSpPr>
        <p:spPr>
          <a:xfrm>
            <a:off x="769251" y="3248565"/>
            <a:ext cx="18387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정규화된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X,Y,Z 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변화량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76E71FC9-6C5B-4E78-A615-72E5D2661B5B}"/>
              </a:ext>
            </a:extLst>
          </p:cNvPr>
          <p:cNvSpPr txBox="1"/>
          <p:nvPr/>
        </p:nvSpPr>
        <p:spPr>
          <a:xfrm>
            <a:off x="7176850" y="3265071"/>
            <a:ext cx="9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Z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축 변화량</a:t>
            </a:r>
          </a:p>
        </p:txBody>
      </p:sp>
      <p:sp>
        <p:nvSpPr>
          <p:cNvPr id="65" name="화살표: 오른쪽 52">
            <a:extLst>
              <a:ext uri="{FF2B5EF4-FFF2-40B4-BE49-F238E27FC236}">
                <a16:creationId xmlns:a16="http://schemas.microsoft.com/office/drawing/2014/main" xmlns="" id="{FB8B679E-0688-4D69-8543-27DC8031C445}"/>
              </a:ext>
            </a:extLst>
          </p:cNvPr>
          <p:cNvSpPr/>
          <p:nvPr/>
        </p:nvSpPr>
        <p:spPr>
          <a:xfrm>
            <a:off x="5954446" y="3430883"/>
            <a:ext cx="275161" cy="7608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43B19E6-364F-4A32-A8B4-BD40821065A0}"/>
              </a:ext>
            </a:extLst>
          </p:cNvPr>
          <p:cNvSpPr txBox="1"/>
          <p:nvPr/>
        </p:nvSpPr>
        <p:spPr>
          <a:xfrm>
            <a:off x="3200447" y="2909893"/>
            <a:ext cx="27651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학습된</a:t>
            </a:r>
            <a:r>
              <a:rPr lang="en-US" altLang="ko-KR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DeepLearning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Model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로 예측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86F149CD-573F-4242-A111-692081F227B0}"/>
              </a:ext>
            </a:extLst>
          </p:cNvPr>
          <p:cNvSpPr txBox="1"/>
          <p:nvPr/>
        </p:nvSpPr>
        <p:spPr>
          <a:xfrm>
            <a:off x="6667134" y="4596147"/>
            <a:ext cx="2462286" cy="260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※ Z</a:t>
            </a:r>
            <a:r>
              <a:rPr lang="ko-KR" altLang="en-US" sz="105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축 </a:t>
            </a:r>
            <a:r>
              <a:rPr lang="ko-KR" altLang="en-US" sz="1050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변화량을</a:t>
            </a:r>
            <a:r>
              <a:rPr lang="ko-KR" altLang="en-US" sz="105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기준으로 검증예정</a:t>
            </a:r>
            <a:endParaRPr lang="ko-KR" altLang="en-US" sz="105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75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838140-333E-4846-A74B-A513A22321D7}"/>
              </a:ext>
            </a:extLst>
          </p:cNvPr>
          <p:cNvSpPr txBox="1"/>
          <p:nvPr/>
        </p:nvSpPr>
        <p:spPr>
          <a:xfrm>
            <a:off x="374564" y="781569"/>
            <a:ext cx="98059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CFDFEC-CAAB-4465-8948-CC00F751D6C3}"/>
              </a:ext>
            </a:extLst>
          </p:cNvPr>
          <p:cNvSpPr txBox="1"/>
          <p:nvPr/>
        </p:nvSpPr>
        <p:spPr>
          <a:xfrm>
            <a:off x="317413" y="3356038"/>
            <a:ext cx="8483014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일반적으로 많이 나오는 형태에 대해서는 학습이 원활하게 </a:t>
            </a:r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진행되어 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0.5mm</a:t>
            </a:r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이하 방향 </a:t>
            </a:r>
            <a:r>
              <a:rPr lang="ko-KR" altLang="en-US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일치율이</a:t>
            </a:r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51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%</a:t>
            </a:r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을 보였지만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(80%</a:t>
            </a:r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이상 </a:t>
            </a:r>
            <a:r>
              <a:rPr lang="ko-KR" altLang="en-US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일치율</a:t>
            </a:r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목표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) 1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개의 형상에 대해 예측할 때 하나의 형상이 다양한 형태로 구성 되어있기 때문에 기존에 학습을 원활하게 하지 못한 형상들에 대해서는 예측을 정확하게 하지 못해 정확도가 감소하는 것을 볼 수 있다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이점은 현재 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10</a:t>
            </a:r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개의 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형상을 학습하였으며 이후 충분한 데이터를 학습할 경우 오차율은 랜덤검증에서 나온 오차율과 유사해 질 것으로 예상된다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A46F717-BF2D-4B11-ACE9-A7A3F0C59599}"/>
              </a:ext>
            </a:extLst>
          </p:cNvPr>
          <p:cNvSpPr txBox="1"/>
          <p:nvPr/>
        </p:nvSpPr>
        <p:spPr>
          <a:xfrm>
            <a:off x="2286000" y="1112124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전체데이터 기준 오차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7B2A1E0-F4B4-451D-9236-D958329CA0F3}"/>
              </a:ext>
            </a:extLst>
          </p:cNvPr>
          <p:cNvSpPr txBox="1"/>
          <p:nvPr/>
        </p:nvSpPr>
        <p:spPr>
          <a:xfrm>
            <a:off x="2286000" y="215525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sz="8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개 형상 기준 오차</a:t>
            </a:r>
          </a:p>
        </p:txBody>
      </p:sp>
      <p:grpSp>
        <p:nvGrpSpPr>
          <p:cNvPr id="13" name="组合 7">
            <a:extLst>
              <a:ext uri="{FF2B5EF4-FFF2-40B4-BE49-F238E27FC236}">
                <a16:creationId xmlns:a16="http://schemas.microsoft.com/office/drawing/2014/main" xmlns="" id="{D16E397E-4CB0-4073-9051-FF8FB14C9FC6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4" name="矩形 8">
              <a:extLst>
                <a:ext uri="{FF2B5EF4-FFF2-40B4-BE49-F238E27FC236}">
                  <a16:creationId xmlns:a16="http://schemas.microsoft.com/office/drawing/2014/main" xmlns="" id="{65542D83-C3BE-4782-8D1C-7CA938542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5" name="矩形 9">
              <a:extLst>
                <a:ext uri="{FF2B5EF4-FFF2-40B4-BE49-F238E27FC236}">
                  <a16:creationId xmlns:a16="http://schemas.microsoft.com/office/drawing/2014/main" xmlns="" id="{9E1787CD-4120-4321-91CF-C80755DA4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17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3.10.1 </a:t>
            </a:r>
            <a:r>
              <a:rPr lang="ko-KR" altLang="en-US" sz="2000" b="1" dirty="0" err="1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적용 결과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5057"/>
          <a:stretch/>
        </p:blipFill>
        <p:spPr>
          <a:xfrm>
            <a:off x="2404951" y="2370697"/>
            <a:ext cx="3522019" cy="8338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3427" r="56" b="56376"/>
          <a:stretch/>
        </p:blipFill>
        <p:spPr>
          <a:xfrm>
            <a:off x="2405953" y="1327568"/>
            <a:ext cx="3520014" cy="7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9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8BBF0B-ACB1-46B7-BD0E-0D2B59B53544}"/>
              </a:ext>
            </a:extLst>
          </p:cNvPr>
          <p:cNvSpPr txBox="1"/>
          <p:nvPr/>
        </p:nvSpPr>
        <p:spPr>
          <a:xfrm>
            <a:off x="2442442" y="944161"/>
            <a:ext cx="3768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예측 결과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(CB_P1_FRT_CTR_TRIM_CASE10)</a:t>
            </a:r>
            <a:endParaRPr lang="ko-KR" altLang="en-US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29DD66B2-FD64-42DE-B5B9-1BB506720E20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0" name="矩形 8">
              <a:extLst>
                <a:ext uri="{FF2B5EF4-FFF2-40B4-BE49-F238E27FC236}">
                  <a16:creationId xmlns:a16="http://schemas.microsoft.com/office/drawing/2014/main" xmlns="" id="{8407E036-213D-45EC-B1F5-D53C9D083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8DA58B3D-A8A3-4716-84CB-20A3571E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14" name="文本框 10">
            <a:extLst>
              <a:ext uri="{FF2B5EF4-FFF2-40B4-BE49-F238E27FC236}">
                <a16:creationId xmlns:a16="http://schemas.microsoft.com/office/drawing/2014/main" xmlns="" id="{CEF965E9-BA79-42CE-802E-18B69C61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54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3.10.2 </a:t>
            </a:r>
            <a:r>
              <a:rPr lang="ko-KR" altLang="en-US" sz="2000" b="1" dirty="0" err="1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적용 결과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014" y="1335540"/>
            <a:ext cx="3505200" cy="31146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66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7">
            <a:extLst>
              <a:ext uri="{FF2B5EF4-FFF2-40B4-BE49-F238E27FC236}">
                <a16:creationId xmlns:a16="http://schemas.microsoft.com/office/drawing/2014/main" xmlns="" id="{0862E3F7-28AD-44C5-889A-49A9BB17619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xmlns="" id="{8DF4A888-3CF6-4550-8421-57034842E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xmlns="" id="{68754DB7-F926-4350-92EA-BCD0F42B5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10" name="文本框 10">
            <a:extLst>
              <a:ext uri="{FF2B5EF4-FFF2-40B4-BE49-F238E27FC236}">
                <a16:creationId xmlns:a16="http://schemas.microsoft.com/office/drawing/2014/main" xmlns="" id="{4BDC563E-F510-4F89-BCCF-6252C5784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359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3.11 </a:t>
            </a:r>
            <a:r>
              <a:rPr lang="ko-KR" altLang="en-US" sz="2000" b="1" dirty="0" smtClean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향후 계획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FCFCDD4A-5449-44F0-83D0-4B444D6E7BB5}"/>
              </a:ext>
            </a:extLst>
          </p:cNvPr>
          <p:cNvGrpSpPr/>
          <p:nvPr/>
        </p:nvGrpSpPr>
        <p:grpSpPr>
          <a:xfrm>
            <a:off x="7246761" y="4170994"/>
            <a:ext cx="1766610" cy="754792"/>
            <a:chOff x="7377390" y="4336903"/>
            <a:chExt cx="1766610" cy="75479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DAE33AA1-3590-41FB-925D-410322738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7390" y="4336903"/>
              <a:ext cx="1766610" cy="754792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09DB70F8-8351-4869-85A2-333DD9ABBB4D}"/>
                </a:ext>
              </a:extLst>
            </p:cNvPr>
            <p:cNvGrpSpPr/>
            <p:nvPr/>
          </p:nvGrpSpPr>
          <p:grpSpPr>
            <a:xfrm>
              <a:off x="7493914" y="4375910"/>
              <a:ext cx="1519614" cy="300082"/>
              <a:chOff x="1170959" y="4303547"/>
              <a:chExt cx="1519614" cy="30008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DE1D56CF-1835-4B15-887C-ED8F2F606D00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9" name="TextBox 13">
                <a:extLst>
                  <a:ext uri="{FF2B5EF4-FFF2-40B4-BE49-F238E27FC236}">
                    <a16:creationId xmlns:a16="http://schemas.microsoft.com/office/drawing/2014/main" xmlns="" id="{87D3C614-2C8E-4F3E-827C-ADB1EA2C6F8B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ea typeface="Rix고딕 B" panose="02020603020101020101" pitchFamily="18" charset="-127"/>
                  </a:rPr>
                  <a:t>현재 진행 내역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E9E4C7F2-3330-4D3D-982A-92CA937327DB}"/>
                </a:ext>
              </a:extLst>
            </p:cNvPr>
            <p:cNvGrpSpPr/>
            <p:nvPr/>
          </p:nvGrpSpPr>
          <p:grpSpPr>
            <a:xfrm>
              <a:off x="7493914" y="4732241"/>
              <a:ext cx="1519614" cy="300082"/>
              <a:chOff x="1170959" y="4303547"/>
              <a:chExt cx="1519614" cy="3000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D989850B-2972-4A31-81FD-03CE9DCC7438}"/>
                  </a:ext>
                </a:extLst>
              </p:cNvPr>
              <p:cNvSpPr/>
              <p:nvPr/>
            </p:nvSpPr>
            <p:spPr>
              <a:xfrm>
                <a:off x="1170959" y="4328597"/>
                <a:ext cx="200301" cy="275031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7" name="TextBox 11">
                <a:extLst>
                  <a:ext uri="{FF2B5EF4-FFF2-40B4-BE49-F238E27FC236}">
                    <a16:creationId xmlns:a16="http://schemas.microsoft.com/office/drawing/2014/main" xmlns="" id="{406AB918-3B3A-4009-9F71-56E1958D79FF}"/>
                  </a:ext>
                </a:extLst>
              </p:cNvPr>
              <p:cNvSpPr txBox="1"/>
              <p:nvPr/>
            </p:nvSpPr>
            <p:spPr>
              <a:xfrm>
                <a:off x="1429976" y="4303547"/>
                <a:ext cx="126059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ea typeface="Rix고딕 B" panose="02020603020101020101" pitchFamily="18" charset="-127"/>
                  </a:rPr>
                  <a:t>진행 예정 내역</a:t>
                </a:r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BEC1A477-7CF4-4136-AAF2-B17BF5DFB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3058"/>
              </p:ext>
            </p:extLst>
          </p:nvPr>
        </p:nvGraphicFramePr>
        <p:xfrm>
          <a:off x="592331" y="775302"/>
          <a:ext cx="7305256" cy="3075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8675">
                  <a:extLst>
                    <a:ext uri="{9D8B030D-6E8A-4147-A177-3AD203B41FA5}">
                      <a16:colId xmlns:a16="http://schemas.microsoft.com/office/drawing/2014/main" xmlns="" val="29028981"/>
                    </a:ext>
                  </a:extLst>
                </a:gridCol>
                <a:gridCol w="1337711">
                  <a:extLst>
                    <a:ext uri="{9D8B030D-6E8A-4147-A177-3AD203B41FA5}">
                      <a16:colId xmlns:a16="http://schemas.microsoft.com/office/drawing/2014/main" xmlns="" val="2892489574"/>
                    </a:ext>
                  </a:extLst>
                </a:gridCol>
                <a:gridCol w="4599912">
                  <a:extLst>
                    <a:ext uri="{9D8B030D-6E8A-4147-A177-3AD203B41FA5}">
                      <a16:colId xmlns:a16="http://schemas.microsoft.com/office/drawing/2014/main" xmlns="" val="4246383199"/>
                    </a:ext>
                  </a:extLst>
                </a:gridCol>
                <a:gridCol w="908958"/>
              </a:tblGrid>
              <a:tr h="307827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데이터 구분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내용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기간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07230198"/>
                  </a:ext>
                </a:extLst>
              </a:tr>
              <a:tr h="1899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학습데이터 수집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개월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(5,6,7,8)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1455299"/>
                  </a:ext>
                </a:extLst>
              </a:tr>
              <a:tr h="1899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학습데이터 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전처리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및 저장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32374399"/>
                  </a:ext>
                </a:extLst>
              </a:tr>
              <a:tr h="1899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모델에 적용 가능한 학습데이터 구축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1957885"/>
                  </a:ext>
                </a:extLst>
              </a:tr>
              <a:tr h="1899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처리된 학습데이터의 사용 가능성 검정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48721923"/>
                  </a:ext>
                </a:extLst>
              </a:tr>
              <a:tr h="1899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초기 모델 설정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2887388"/>
                  </a:ext>
                </a:extLst>
              </a:tr>
              <a:tr h="2762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데이터 처리에 따른 일반적인 모델 정확도 향상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개월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(9,10)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5295283"/>
                  </a:ext>
                </a:extLst>
              </a:tr>
              <a:tr h="2762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6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번에서 최적의 정확도 향상을 찾기 위해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2~6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반복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2564922"/>
                  </a:ext>
                </a:extLst>
              </a:tr>
              <a:tr h="2762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완성된 학습데이터를 통한 모델 최적화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심층망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깊이 및 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하이퍼파라메타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설정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3831152"/>
                  </a:ext>
                </a:extLst>
              </a:tr>
              <a:tr h="2762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전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모델 적용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3620412"/>
                  </a:ext>
                </a:extLst>
              </a:tr>
              <a:tr h="237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처리된 학습데이터의 사용 가능성 검정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개월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(11,12)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8658510"/>
                  </a:ext>
                </a:extLst>
              </a:tr>
              <a:tr h="237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완성된 학습데이터를 통한 모델 최적화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심층망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깊이 및 </a:t>
                      </a:r>
                      <a:r>
                        <a:rPr lang="ko-KR" altLang="en-US" sz="1000" u="none" strike="noStrike" dirty="0" err="1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하이퍼파라메타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설정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543522"/>
                  </a:ext>
                </a:extLst>
              </a:tr>
              <a:tr h="237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스킨 </a:t>
                      </a:r>
                      <a:r>
                        <a:rPr lang="en-US" altLang="ko-KR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– </a:t>
                      </a:r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사출 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모델 적용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042" marR="3042" marT="30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205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7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060020" y="2248585"/>
            <a:ext cx="30239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3600" dirty="0">
                <a:solidFill>
                  <a:srgbClr val="42998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3600" dirty="0">
                <a:solidFill>
                  <a:srgbClr val="42998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  <a:endParaRPr lang="zh-CN" altLang="en-US" sz="3600" dirty="0">
              <a:solidFill>
                <a:srgbClr val="42998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17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C9FE2D2-D55B-4212-A9F1-32132F9BF801}"/>
              </a:ext>
            </a:extLst>
          </p:cNvPr>
          <p:cNvSpPr/>
          <p:nvPr/>
        </p:nvSpPr>
        <p:spPr>
          <a:xfrm>
            <a:off x="7332433" y="2578892"/>
            <a:ext cx="1280635" cy="1196436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46F15150-5B3B-4C7E-9E0E-A6E6B6D9E761}"/>
              </a:ext>
            </a:extLst>
          </p:cNvPr>
          <p:cNvSpPr/>
          <p:nvPr/>
        </p:nvSpPr>
        <p:spPr>
          <a:xfrm>
            <a:off x="4755499" y="2297180"/>
            <a:ext cx="1926913" cy="1796660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9B3E337-5C6B-4703-A10D-06C63AD74444}"/>
              </a:ext>
            </a:extLst>
          </p:cNvPr>
          <p:cNvSpPr/>
          <p:nvPr/>
        </p:nvSpPr>
        <p:spPr>
          <a:xfrm>
            <a:off x="2641176" y="2494879"/>
            <a:ext cx="1274948" cy="1280449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1.1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사업의 배경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8FDBCD-C0E6-4D54-99E6-9F19A79D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58" y="2472757"/>
            <a:ext cx="1736452" cy="12909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6" name="Google Shape;407;p13">
            <a:extLst>
              <a:ext uri="{FF2B5EF4-FFF2-40B4-BE49-F238E27FC236}">
                <a16:creationId xmlns:a16="http://schemas.microsoft.com/office/drawing/2014/main" xmlns="" id="{FD0D9025-17F8-4838-84FF-81ED86932622}"/>
              </a:ext>
            </a:extLst>
          </p:cNvPr>
          <p:cNvSpPr txBox="1"/>
          <p:nvPr/>
        </p:nvSpPr>
        <p:spPr>
          <a:xfrm>
            <a:off x="5172263" y="3857712"/>
            <a:ext cx="1101442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86" b="0" i="0" u="none" strike="noStrike" cap="none">
                <a:solidFill>
                  <a:srgbClr val="40937D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KoPubWorld돋움체 Bold" panose="00000800000000000000" pitchFamily="2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데이터베이스화</a:t>
            </a:r>
            <a:endParaRPr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651059-3444-447F-BEAF-91C928451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574" y="2669001"/>
            <a:ext cx="973970" cy="6402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0" name="Google Shape;407;p13">
            <a:extLst>
              <a:ext uri="{FF2B5EF4-FFF2-40B4-BE49-F238E27FC236}">
                <a16:creationId xmlns:a16="http://schemas.microsoft.com/office/drawing/2014/main" xmlns="" id="{BE2A1CB5-2059-405F-80E6-250B5133EF76}"/>
              </a:ext>
            </a:extLst>
          </p:cNvPr>
          <p:cNvSpPr txBox="1"/>
          <p:nvPr/>
        </p:nvSpPr>
        <p:spPr>
          <a:xfrm>
            <a:off x="2769215" y="3390399"/>
            <a:ext cx="1028689" cy="31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읽을 수 있는 데이터 파일</a:t>
            </a:r>
            <a:r>
              <a:rPr lang="en-US" altLang="ko-KR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786" dirty="0" err="1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udm</a:t>
            </a:r>
            <a:r>
              <a:rPr lang="en-US" altLang="ko-KR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</a:t>
            </a:r>
            <a:endParaRPr sz="857" dirty="0"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41" name="Google Shape;408;p13">
            <a:extLst>
              <a:ext uri="{FF2B5EF4-FFF2-40B4-BE49-F238E27FC236}">
                <a16:creationId xmlns:a16="http://schemas.microsoft.com/office/drawing/2014/main" xmlns="" id="{503D571C-42D8-4327-ADD4-F26F84FFCE9C}"/>
              </a:ext>
            </a:extLst>
          </p:cNvPr>
          <p:cNvGrpSpPr/>
          <p:nvPr/>
        </p:nvGrpSpPr>
        <p:grpSpPr>
          <a:xfrm rot="16200000">
            <a:off x="2080455" y="2940197"/>
            <a:ext cx="224040" cy="195949"/>
            <a:chOff x="-1499146" y="3153951"/>
            <a:chExt cx="381663" cy="475994"/>
          </a:xfrm>
        </p:grpSpPr>
        <p:sp>
          <p:nvSpPr>
            <p:cNvPr id="42" name="Google Shape;409;p13">
              <a:extLst>
                <a:ext uri="{FF2B5EF4-FFF2-40B4-BE49-F238E27FC236}">
                  <a16:creationId xmlns:a16="http://schemas.microsoft.com/office/drawing/2014/main" xmlns="" id="{6B9E92D3-8E58-4049-8B25-724224160E67}"/>
                </a:ext>
              </a:extLst>
            </p:cNvPr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3" name="Google Shape;410;p13">
              <a:extLst>
                <a:ext uri="{FF2B5EF4-FFF2-40B4-BE49-F238E27FC236}">
                  <a16:creationId xmlns:a16="http://schemas.microsoft.com/office/drawing/2014/main" xmlns="" id="{6D118F1D-DA3E-4ECD-BA7B-58FB44FEE519}"/>
                </a:ext>
              </a:extLst>
            </p:cNvPr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44" name="Google Shape;411;p13">
              <a:extLst>
                <a:ext uri="{FF2B5EF4-FFF2-40B4-BE49-F238E27FC236}">
                  <a16:creationId xmlns:a16="http://schemas.microsoft.com/office/drawing/2014/main" xmlns="" id="{2A93D632-8439-4FC3-A379-D5C6E30C3028}"/>
                </a:ext>
              </a:extLst>
            </p:cNvPr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46" name="Google Shape;407;p13">
            <a:extLst>
              <a:ext uri="{FF2B5EF4-FFF2-40B4-BE49-F238E27FC236}">
                <a16:creationId xmlns:a16="http://schemas.microsoft.com/office/drawing/2014/main" xmlns="" id="{178D9731-D818-430B-8F3F-FAD74F74060F}"/>
              </a:ext>
            </a:extLst>
          </p:cNvPr>
          <p:cNvSpPr txBox="1"/>
          <p:nvPr/>
        </p:nvSpPr>
        <p:spPr>
          <a:xfrm>
            <a:off x="1853127" y="3321462"/>
            <a:ext cx="665155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변환</a:t>
            </a:r>
            <a:endParaRPr lang="en-US" altLang="ko-KR" sz="786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53" name="Google Shape;408;p13">
            <a:extLst>
              <a:ext uri="{FF2B5EF4-FFF2-40B4-BE49-F238E27FC236}">
                <a16:creationId xmlns:a16="http://schemas.microsoft.com/office/drawing/2014/main" xmlns="" id="{A8BD49F4-7BAB-459B-854F-50E77541535A}"/>
              </a:ext>
            </a:extLst>
          </p:cNvPr>
          <p:cNvGrpSpPr/>
          <p:nvPr/>
        </p:nvGrpSpPr>
        <p:grpSpPr>
          <a:xfrm rot="16200000">
            <a:off x="4269394" y="2940197"/>
            <a:ext cx="224040" cy="195949"/>
            <a:chOff x="-1499146" y="3153951"/>
            <a:chExt cx="381663" cy="475994"/>
          </a:xfrm>
        </p:grpSpPr>
        <p:sp>
          <p:nvSpPr>
            <p:cNvPr id="55" name="Google Shape;409;p13">
              <a:extLst>
                <a:ext uri="{FF2B5EF4-FFF2-40B4-BE49-F238E27FC236}">
                  <a16:creationId xmlns:a16="http://schemas.microsoft.com/office/drawing/2014/main" xmlns="" id="{7F777AED-4530-4B0C-A9B6-10E84D631FE7}"/>
                </a:ext>
              </a:extLst>
            </p:cNvPr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56" name="Google Shape;410;p13">
              <a:extLst>
                <a:ext uri="{FF2B5EF4-FFF2-40B4-BE49-F238E27FC236}">
                  <a16:creationId xmlns:a16="http://schemas.microsoft.com/office/drawing/2014/main" xmlns="" id="{25A5C074-C9B0-4D54-9EDE-F9F1619CAB57}"/>
                </a:ext>
              </a:extLst>
            </p:cNvPr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57" name="Google Shape;411;p13">
              <a:extLst>
                <a:ext uri="{FF2B5EF4-FFF2-40B4-BE49-F238E27FC236}">
                  <a16:creationId xmlns:a16="http://schemas.microsoft.com/office/drawing/2014/main" xmlns="" id="{DEDC8843-0824-41D0-BBA3-FDC85222B6AC}"/>
                </a:ext>
              </a:extLst>
            </p:cNvPr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54" name="Google Shape;407;p13">
            <a:extLst>
              <a:ext uri="{FF2B5EF4-FFF2-40B4-BE49-F238E27FC236}">
                <a16:creationId xmlns:a16="http://schemas.microsoft.com/office/drawing/2014/main" xmlns="" id="{A75ACEB8-679C-4D55-92C8-467B3CFD872B}"/>
              </a:ext>
            </a:extLst>
          </p:cNvPr>
          <p:cNvSpPr txBox="1"/>
          <p:nvPr/>
        </p:nvSpPr>
        <p:spPr>
          <a:xfrm>
            <a:off x="4048837" y="3321462"/>
            <a:ext cx="665155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정제</a:t>
            </a:r>
            <a:endParaRPr lang="en-US" altLang="ko-KR" sz="786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66" name="Google Shape;408;p13">
            <a:extLst>
              <a:ext uri="{FF2B5EF4-FFF2-40B4-BE49-F238E27FC236}">
                <a16:creationId xmlns:a16="http://schemas.microsoft.com/office/drawing/2014/main" xmlns="" id="{7F963126-041B-4D1C-B5AF-A8B814CFAC21}"/>
              </a:ext>
            </a:extLst>
          </p:cNvPr>
          <p:cNvGrpSpPr/>
          <p:nvPr/>
        </p:nvGrpSpPr>
        <p:grpSpPr>
          <a:xfrm rot="16200000">
            <a:off x="6952533" y="2940197"/>
            <a:ext cx="224040" cy="195949"/>
            <a:chOff x="-1499146" y="3153951"/>
            <a:chExt cx="381663" cy="475994"/>
          </a:xfrm>
        </p:grpSpPr>
        <p:sp>
          <p:nvSpPr>
            <p:cNvPr id="67" name="Google Shape;409;p13">
              <a:extLst>
                <a:ext uri="{FF2B5EF4-FFF2-40B4-BE49-F238E27FC236}">
                  <a16:creationId xmlns:a16="http://schemas.microsoft.com/office/drawing/2014/main" xmlns="" id="{DCC1BB43-3AC5-41C2-B31A-C0FEBCF47A0A}"/>
                </a:ext>
              </a:extLst>
            </p:cNvPr>
            <p:cNvSpPr/>
            <p:nvPr/>
          </p:nvSpPr>
          <p:spPr>
            <a:xfrm>
              <a:off x="-1499146" y="3153951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68" name="Google Shape;410;p13">
              <a:extLst>
                <a:ext uri="{FF2B5EF4-FFF2-40B4-BE49-F238E27FC236}">
                  <a16:creationId xmlns:a16="http://schemas.microsoft.com/office/drawing/2014/main" xmlns="" id="{425B358C-FB2C-48C3-9B7F-D195557777BE}"/>
                </a:ext>
              </a:extLst>
            </p:cNvPr>
            <p:cNvSpPr/>
            <p:nvPr/>
          </p:nvSpPr>
          <p:spPr>
            <a:xfrm>
              <a:off x="-1499146" y="3264727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69" name="Google Shape;411;p13">
              <a:extLst>
                <a:ext uri="{FF2B5EF4-FFF2-40B4-BE49-F238E27FC236}">
                  <a16:creationId xmlns:a16="http://schemas.microsoft.com/office/drawing/2014/main" xmlns="" id="{B28DCB59-E2A1-42D2-B1F8-BE0A47026E75}"/>
                </a:ext>
              </a:extLst>
            </p:cNvPr>
            <p:cNvSpPr/>
            <p:nvPr/>
          </p:nvSpPr>
          <p:spPr>
            <a:xfrm>
              <a:off x="-1499146" y="3375503"/>
              <a:ext cx="381663" cy="2544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714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70" name="Google Shape;407;p13">
            <a:extLst>
              <a:ext uri="{FF2B5EF4-FFF2-40B4-BE49-F238E27FC236}">
                <a16:creationId xmlns:a16="http://schemas.microsoft.com/office/drawing/2014/main" xmlns="" id="{82428C9E-483F-430B-95DE-88C9A303F25C}"/>
              </a:ext>
            </a:extLst>
          </p:cNvPr>
          <p:cNvSpPr txBox="1"/>
          <p:nvPr/>
        </p:nvSpPr>
        <p:spPr>
          <a:xfrm>
            <a:off x="6731976" y="3321462"/>
            <a:ext cx="665155" cy="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786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분석</a:t>
            </a:r>
            <a:endParaRPr lang="en-US" altLang="ko-KR" sz="786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0200DD8F-E3BB-47C2-A4E8-C58F041AFB68}"/>
              </a:ext>
            </a:extLst>
          </p:cNvPr>
          <p:cNvGrpSpPr/>
          <p:nvPr/>
        </p:nvGrpSpPr>
        <p:grpSpPr>
          <a:xfrm>
            <a:off x="7537897" y="2726798"/>
            <a:ext cx="850831" cy="1026408"/>
            <a:chOff x="8072783" y="2651062"/>
            <a:chExt cx="850831" cy="1026408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xmlns="" id="{D754ABF0-8C5B-491C-BB91-2D8DD9589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83" y="2651062"/>
              <a:ext cx="850831" cy="850831"/>
            </a:xfrm>
            <a:prstGeom prst="rect">
              <a:avLst/>
            </a:prstGeom>
          </p:spPr>
        </p:pic>
        <p:sp>
          <p:nvSpPr>
            <p:cNvPr id="71" name="Google Shape;407;p13">
              <a:extLst>
                <a:ext uri="{FF2B5EF4-FFF2-40B4-BE49-F238E27FC236}">
                  <a16:creationId xmlns:a16="http://schemas.microsoft.com/office/drawing/2014/main" xmlns="" id="{38750EF3-C527-4782-B062-E1188D544055}"/>
                </a:ext>
              </a:extLst>
            </p:cNvPr>
            <p:cNvSpPr txBox="1"/>
            <p:nvPr/>
          </p:nvSpPr>
          <p:spPr>
            <a:xfrm>
              <a:off x="8165621" y="3482043"/>
              <a:ext cx="665155" cy="195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795" tIns="36888" rIns="73795" bIns="36888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786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AI </a:t>
              </a:r>
              <a:r>
                <a:rPr lang="ko-KR" altLang="en-US" sz="786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예측</a:t>
              </a:r>
              <a:endParaRPr lang="en-US" altLang="ko-KR" sz="786" dirty="0">
                <a:solidFill>
                  <a:srgbClr val="40937D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10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본 사업은 설계데이터에서 해석작업 및 실제 디자인 완성까지의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시간과 비용을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AI(</a:t>
            </a:r>
            <a:r>
              <a:rPr lang="ko-KR" altLang="en-US" sz="1300" b="1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기술을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활용하여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줄이고자 하는 사업으로서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설계파일에 대한 분석의뢰를 시작으로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데이터에 대한 데이터베이스화와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형상만으로 해석결과 예측이 가능한지 부터 시작이 되었으며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IGES – STL – UDM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순의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CAD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파일 변환을 거처서 데이터 분석 및 예측이 가능하다는 판단을 하였으며 그것을 토대로 사업을 시작하게 되었습니다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D4729CE-BEA5-4479-AE53-D2148492F300}"/>
              </a:ext>
            </a:extLst>
          </p:cNvPr>
          <p:cNvGrpSpPr/>
          <p:nvPr/>
        </p:nvGrpSpPr>
        <p:grpSpPr>
          <a:xfrm>
            <a:off x="474508" y="1918667"/>
            <a:ext cx="1274948" cy="2463047"/>
            <a:chOff x="-1012970" y="1921458"/>
            <a:chExt cx="1274948" cy="246304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BAD9354C-3EA1-45F6-9769-A55FE1A95305}"/>
                </a:ext>
              </a:extLst>
            </p:cNvPr>
            <p:cNvSpPr/>
            <p:nvPr/>
          </p:nvSpPr>
          <p:spPr>
            <a:xfrm>
              <a:off x="-1012970" y="1921458"/>
              <a:ext cx="1274948" cy="2463047"/>
            </a:xfrm>
            <a:prstGeom prst="rect">
              <a:avLst/>
            </a:prstGeom>
            <a:gradFill>
              <a:gsLst>
                <a:gs pos="36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DB7BE92A-0077-4B00-BC37-110C15BB6F96}"/>
                </a:ext>
              </a:extLst>
            </p:cNvPr>
            <p:cNvGrpSpPr/>
            <p:nvPr/>
          </p:nvGrpSpPr>
          <p:grpSpPr>
            <a:xfrm>
              <a:off x="-901134" y="2036607"/>
              <a:ext cx="1047294" cy="2291275"/>
              <a:chOff x="1435021" y="2765187"/>
              <a:chExt cx="1047294" cy="2291275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xmlns="" id="{9EA0B0B3-BA13-4069-94A1-467036D09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8954" y="2765187"/>
                <a:ext cx="919428" cy="757433"/>
              </a:xfrm>
              <a:prstGeom prst="rect">
                <a:avLst/>
              </a:prstGeom>
            </p:spPr>
          </p:pic>
          <p:sp>
            <p:nvSpPr>
              <p:cNvPr id="35" name="Google Shape;407;p13">
                <a:extLst>
                  <a:ext uri="{FF2B5EF4-FFF2-40B4-BE49-F238E27FC236}">
                    <a16:creationId xmlns:a16="http://schemas.microsoft.com/office/drawing/2014/main" xmlns="" id="{424F5C24-B161-43EF-9649-CAFF3A5C52D8}"/>
                  </a:ext>
                </a:extLst>
              </p:cNvPr>
              <p:cNvSpPr txBox="1"/>
              <p:nvPr/>
            </p:nvSpPr>
            <p:spPr>
              <a:xfrm>
                <a:off x="1626091" y="3568222"/>
                <a:ext cx="665155" cy="195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795" tIns="36888" rIns="73795" bIns="36888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sz="786" dirty="0">
                    <a:solidFill>
                      <a:srgbClr val="40937D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rPr>
                  <a:t>설계 데이터</a:t>
                </a:r>
                <a:endParaRPr sz="857" dirty="0"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xmlns="" id="{CC1BE25C-D5AF-4F2F-B191-BE15B2FC5598}"/>
                  </a:ext>
                </a:extLst>
              </p:cNvPr>
              <p:cNvGrpSpPr/>
              <p:nvPr/>
            </p:nvGrpSpPr>
            <p:grpSpPr>
              <a:xfrm>
                <a:off x="1435021" y="3987535"/>
                <a:ext cx="1047294" cy="1068927"/>
                <a:chOff x="648998" y="3244673"/>
                <a:chExt cx="1047294" cy="1068927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xmlns="" id="{6401D97F-C994-4AF6-97DC-718C16A1F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49602" b="42308"/>
                <a:stretch/>
              </p:blipFill>
              <p:spPr>
                <a:xfrm>
                  <a:off x="648998" y="3244673"/>
                  <a:ext cx="1047294" cy="69105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8" name="Google Shape;407;p13">
                  <a:extLst>
                    <a:ext uri="{FF2B5EF4-FFF2-40B4-BE49-F238E27FC236}">
                      <a16:creationId xmlns:a16="http://schemas.microsoft.com/office/drawing/2014/main" xmlns="" id="{355B2064-EC27-4B79-A36B-192AB5E0AFD4}"/>
                    </a:ext>
                  </a:extLst>
                </p:cNvPr>
                <p:cNvSpPr txBox="1"/>
                <p:nvPr/>
              </p:nvSpPr>
              <p:spPr>
                <a:xfrm>
                  <a:off x="648998" y="3997242"/>
                  <a:ext cx="1047294" cy="3163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3795" tIns="36888" rIns="73795" bIns="36888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ko-KR" altLang="en-US" sz="786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읽을 수 없은 바이너리 파일</a:t>
                  </a:r>
                  <a:r>
                    <a:rPr lang="en-US" altLang="ko-KR" sz="786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(</a:t>
                  </a:r>
                  <a:r>
                    <a:rPr lang="en-US" altLang="ko-KR" sz="786" dirty="0" err="1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CATPart</a:t>
                  </a:r>
                  <a:r>
                    <a:rPr lang="en-US" altLang="ko-KR" sz="786" dirty="0">
                      <a:solidFill>
                        <a:srgbClr val="40937D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  <a:cs typeface="KoPubWorld돋움체 Bold" panose="00000800000000000000" pitchFamily="2" charset="-127"/>
                    </a:rPr>
                    <a:t>)</a:t>
                  </a:r>
                  <a:endParaRPr sz="857" dirty="0">
                    <a:latin typeface="Rix고딕 B" panose="02020603020101020101" pitchFamily="18" charset="-127"/>
                    <a:ea typeface="Rix고딕 B" panose="02020603020101020101" pitchFamily="18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cxnSp>
            <p:nvCxnSpPr>
              <p:cNvPr id="45" name="Google Shape;406;p13"/>
              <p:cNvCxnSpPr/>
              <p:nvPr/>
            </p:nvCxnSpPr>
            <p:spPr>
              <a:xfrm>
                <a:off x="1498954" y="3826940"/>
                <a:ext cx="93584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299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996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405;p13"/>
          <p:cNvSpPr/>
          <p:nvPr/>
        </p:nvSpPr>
        <p:spPr>
          <a:xfrm>
            <a:off x="727766" y="1199056"/>
            <a:ext cx="7334194" cy="1635159"/>
          </a:xfrm>
          <a:prstGeom prst="roundRect">
            <a:avLst>
              <a:gd name="adj" fmla="val 1105"/>
            </a:avLst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lt1"/>
              </a:solidFill>
              <a:latin typeface="Rix고딕 B" panose="02020603020101020101" pitchFamily="18" charset="-127"/>
              <a:sym typeface="Calibri"/>
            </a:endParaRPr>
          </a:p>
        </p:txBody>
      </p:sp>
      <p:sp>
        <p:nvSpPr>
          <p:cNvPr id="208" name="Google Shape;405;p13"/>
          <p:cNvSpPr/>
          <p:nvPr/>
        </p:nvSpPr>
        <p:spPr>
          <a:xfrm>
            <a:off x="720146" y="3244119"/>
            <a:ext cx="7334194" cy="1634687"/>
          </a:xfrm>
          <a:prstGeom prst="roundRect">
            <a:avLst>
              <a:gd name="adj" fmla="val 1105"/>
            </a:avLst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lt1"/>
              </a:solidFill>
              <a:latin typeface="Rix고딕 B" panose="02020603020101020101" pitchFamily="18" charset="-127"/>
              <a:sym typeface="Calibri"/>
            </a:endParaRPr>
          </a:p>
        </p:txBody>
      </p:sp>
      <p:pic>
        <p:nvPicPr>
          <p:cNvPr id="82" name="그림 3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75"/>
          <a:stretch>
            <a:fillRect/>
          </a:stretch>
        </p:blipFill>
        <p:spPr bwMode="auto">
          <a:xfrm flipH="1">
            <a:off x="4268229" y="1308303"/>
            <a:ext cx="1161496" cy="749136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Google Shape;407;p13"/>
          <p:cNvSpPr txBox="1"/>
          <p:nvPr/>
        </p:nvSpPr>
        <p:spPr>
          <a:xfrm>
            <a:off x="4509080" y="2106192"/>
            <a:ext cx="80538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해석 검증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7" name="그룹 236"/>
          <p:cNvGrpSpPr/>
          <p:nvPr/>
        </p:nvGrpSpPr>
        <p:grpSpPr>
          <a:xfrm>
            <a:off x="6642602" y="1599385"/>
            <a:ext cx="208243" cy="166973"/>
            <a:chOff x="7334485" y="2362370"/>
            <a:chExt cx="291540" cy="233762"/>
          </a:xfrm>
        </p:grpSpPr>
        <p:sp>
          <p:nvSpPr>
            <p:cNvPr id="137" name="Google Shape;409;p13"/>
            <p:cNvSpPr/>
            <p:nvPr/>
          </p:nvSpPr>
          <p:spPr>
            <a:xfrm rot="16200000">
              <a:off x="7295525" y="24013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38" name="Google Shape;410;p13"/>
            <p:cNvSpPr/>
            <p:nvPr/>
          </p:nvSpPr>
          <p:spPr>
            <a:xfrm rot="16200000">
              <a:off x="7363374" y="24013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39" name="Google Shape;411;p13"/>
            <p:cNvSpPr/>
            <p:nvPr/>
          </p:nvSpPr>
          <p:spPr>
            <a:xfrm rot="16200000">
              <a:off x="7431223" y="24013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187" name="Google Shape;407;p13"/>
          <p:cNvSpPr txBox="1"/>
          <p:nvPr/>
        </p:nvSpPr>
        <p:spPr>
          <a:xfrm>
            <a:off x="1713712" y="4199798"/>
            <a:ext cx="705921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스킨 데이터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88" name="Google Shape;438;p13"/>
          <p:cNvSpPr/>
          <p:nvPr/>
        </p:nvSpPr>
        <p:spPr>
          <a:xfrm>
            <a:off x="3658296" y="1829693"/>
            <a:ext cx="665608" cy="17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주 이상</a:t>
            </a:r>
            <a:endParaRPr sz="646" b="1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4" name="그룹 233"/>
          <p:cNvGrpSpPr/>
          <p:nvPr/>
        </p:nvGrpSpPr>
        <p:grpSpPr>
          <a:xfrm>
            <a:off x="2924600" y="3696501"/>
            <a:ext cx="208243" cy="166973"/>
            <a:chOff x="2520636" y="5301770"/>
            <a:chExt cx="291540" cy="233762"/>
          </a:xfrm>
        </p:grpSpPr>
        <p:sp>
          <p:nvSpPr>
            <p:cNvPr id="191" name="Google Shape;409;p13"/>
            <p:cNvSpPr/>
            <p:nvPr/>
          </p:nvSpPr>
          <p:spPr>
            <a:xfrm rot="16200000">
              <a:off x="2481676" y="53407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92" name="Google Shape;410;p13"/>
            <p:cNvSpPr/>
            <p:nvPr/>
          </p:nvSpPr>
          <p:spPr>
            <a:xfrm rot="16200000">
              <a:off x="2549525" y="53407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93" name="Google Shape;411;p13"/>
            <p:cNvSpPr/>
            <p:nvPr/>
          </p:nvSpPr>
          <p:spPr>
            <a:xfrm rot="16200000">
              <a:off x="2617374" y="5340730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201" name="Google Shape;407;p13"/>
          <p:cNvSpPr txBox="1"/>
          <p:nvPr/>
        </p:nvSpPr>
        <p:spPr>
          <a:xfrm>
            <a:off x="6860839" y="4199798"/>
            <a:ext cx="80538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디자인 반영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910" y="3475210"/>
            <a:ext cx="735923" cy="60955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A1B0811-5E48-4389-84B0-829ADA69C271}"/>
              </a:ext>
            </a:extLst>
          </p:cNvPr>
          <p:cNvGrpSpPr/>
          <p:nvPr/>
        </p:nvGrpSpPr>
        <p:grpSpPr>
          <a:xfrm>
            <a:off x="3530786" y="3445604"/>
            <a:ext cx="871728" cy="668766"/>
            <a:chOff x="3400492" y="3431478"/>
            <a:chExt cx="871728" cy="66876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86" b="94203" l="6364" r="97879">
                          <a14:foregroundMark x1="8788" y1="36594" x2="8788" y2="36594"/>
                          <a14:foregroundMark x1="6364" y1="36957" x2="6364" y2="36957"/>
                          <a14:foregroundMark x1="29394" y1="9058" x2="29394" y2="9058"/>
                          <a14:foregroundMark x1="55152" y1="7246" x2="55152" y2="7246"/>
                          <a14:foregroundMark x1="50909" y1="3986" x2="50909" y2="3986"/>
                          <a14:foregroundMark x1="89394" y1="42754" x2="89394" y2="42754"/>
                          <a14:foregroundMark x1="94242" y1="47464" x2="94242" y2="47464"/>
                          <a14:foregroundMark x1="97879" y1="57246" x2="97879" y2="57246"/>
                          <a14:foregroundMark x1="58485" y1="88768" x2="58485" y2="88768"/>
                          <a14:foregroundMark x1="60000" y1="94203" x2="60000" y2="94203"/>
                          <a14:foregroundMark x1="43333" y1="5797" x2="43333" y2="57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2609" y="3431478"/>
              <a:ext cx="799611" cy="668766"/>
            </a:xfrm>
            <a:prstGeom prst="rect">
              <a:avLst/>
            </a:prstGeom>
          </p:spPr>
        </p:pic>
        <p:sp>
          <p:nvSpPr>
            <p:cNvPr id="189" name="Google Shape;407;p13"/>
            <p:cNvSpPr txBox="1"/>
            <p:nvPr/>
          </p:nvSpPr>
          <p:spPr>
            <a:xfrm>
              <a:off x="3400492" y="3558342"/>
              <a:ext cx="854784" cy="3382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73795" tIns="36888" rIns="73795" bIns="36888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714" dirty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215900">
                      <a:srgbClr val="002E15">
                        <a:alpha val="40000"/>
                      </a:srgb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AI</a:t>
              </a:r>
              <a:endParaRPr sz="1714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15900">
                    <a:srgbClr val="002E15">
                      <a:alpha val="40000"/>
                    </a:srgb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05" name="Google Shape;407;p13"/>
          <p:cNvSpPr txBox="1"/>
          <p:nvPr/>
        </p:nvSpPr>
        <p:spPr>
          <a:xfrm>
            <a:off x="3451783" y="4139332"/>
            <a:ext cx="1098199" cy="32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엔진으로</a:t>
            </a:r>
            <a:endParaRPr lang="en-US" altLang="ko-KR"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부품 성능 결과 예측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856513" y="2036808"/>
            <a:ext cx="66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결과 </a:t>
            </a:r>
            <a:endParaRPr lang="en-US" altLang="ko-KR" sz="8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설계자 확인</a:t>
            </a:r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48" y="1392264"/>
            <a:ext cx="581214" cy="581214"/>
          </a:xfrm>
          <a:prstGeom prst="rect">
            <a:avLst/>
          </a:prstGeom>
        </p:spPr>
      </p:pic>
      <p:grpSp>
        <p:nvGrpSpPr>
          <p:cNvPr id="236" name="그룹 235"/>
          <p:cNvGrpSpPr/>
          <p:nvPr/>
        </p:nvGrpSpPr>
        <p:grpSpPr>
          <a:xfrm>
            <a:off x="4800457" y="3696501"/>
            <a:ext cx="208243" cy="166973"/>
            <a:chOff x="7534545" y="5301771"/>
            <a:chExt cx="291540" cy="233762"/>
          </a:xfrm>
        </p:grpSpPr>
        <p:sp>
          <p:nvSpPr>
            <p:cNvPr id="214" name="Google Shape;409;p13"/>
            <p:cNvSpPr/>
            <p:nvPr/>
          </p:nvSpPr>
          <p:spPr>
            <a:xfrm rot="16200000">
              <a:off x="7495585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15" name="Google Shape;410;p13"/>
            <p:cNvSpPr/>
            <p:nvPr/>
          </p:nvSpPr>
          <p:spPr>
            <a:xfrm rot="16200000">
              <a:off x="7563434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16" name="Google Shape;411;p13"/>
            <p:cNvSpPr/>
            <p:nvPr/>
          </p:nvSpPr>
          <p:spPr>
            <a:xfrm rot="16200000">
              <a:off x="7631283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239" name="그룹 238"/>
          <p:cNvGrpSpPr/>
          <p:nvPr/>
        </p:nvGrpSpPr>
        <p:grpSpPr>
          <a:xfrm>
            <a:off x="3918846" y="1599385"/>
            <a:ext cx="208243" cy="166973"/>
            <a:chOff x="2293218" y="2256673"/>
            <a:chExt cx="291540" cy="233762"/>
          </a:xfrm>
        </p:grpSpPr>
        <p:sp>
          <p:nvSpPr>
            <p:cNvPr id="218" name="Google Shape;409;p13"/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19" name="Google Shape;410;p13"/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20" name="Google Shape;411;p13"/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grpSp>
        <p:nvGrpSpPr>
          <p:cNvPr id="238" name="그룹 237"/>
          <p:cNvGrpSpPr/>
          <p:nvPr/>
        </p:nvGrpSpPr>
        <p:grpSpPr>
          <a:xfrm>
            <a:off x="5570865" y="1599385"/>
            <a:ext cx="208243" cy="166973"/>
            <a:chOff x="4770184" y="2510845"/>
            <a:chExt cx="291540" cy="233762"/>
          </a:xfrm>
        </p:grpSpPr>
        <p:sp>
          <p:nvSpPr>
            <p:cNvPr id="222" name="Google Shape;409;p13"/>
            <p:cNvSpPr/>
            <p:nvPr/>
          </p:nvSpPr>
          <p:spPr>
            <a:xfrm rot="16200000">
              <a:off x="4731224" y="2549805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23" name="Google Shape;410;p13"/>
            <p:cNvSpPr/>
            <p:nvPr/>
          </p:nvSpPr>
          <p:spPr>
            <a:xfrm rot="16200000">
              <a:off x="4799073" y="2549805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224" name="Google Shape;411;p13"/>
            <p:cNvSpPr/>
            <p:nvPr/>
          </p:nvSpPr>
          <p:spPr>
            <a:xfrm rot="16200000">
              <a:off x="4866922" y="2549805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pic>
        <p:nvPicPr>
          <p:cNvPr id="226" name="그림 22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80" y="1369607"/>
            <a:ext cx="760526" cy="626528"/>
          </a:xfrm>
          <a:prstGeom prst="rect">
            <a:avLst/>
          </a:prstGeom>
        </p:spPr>
      </p:pic>
      <p:sp>
        <p:nvSpPr>
          <p:cNvPr id="227" name="Google Shape;407;p13"/>
          <p:cNvSpPr txBox="1"/>
          <p:nvPr/>
        </p:nvSpPr>
        <p:spPr>
          <a:xfrm>
            <a:off x="3028485" y="2106192"/>
            <a:ext cx="66515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 데이터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32" name="Google Shape;407;p13"/>
          <p:cNvSpPr txBox="1"/>
          <p:nvPr/>
        </p:nvSpPr>
        <p:spPr>
          <a:xfrm>
            <a:off x="6860839" y="2106192"/>
            <a:ext cx="805385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디자인 반영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33" name="그림 2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910" y="1378094"/>
            <a:ext cx="735923" cy="609554"/>
          </a:xfrm>
          <a:prstGeom prst="rect">
            <a:avLst/>
          </a:prstGeom>
        </p:spPr>
      </p:pic>
      <p:sp>
        <p:nvSpPr>
          <p:cNvPr id="240" name="Google Shape;438;p13"/>
          <p:cNvSpPr/>
          <p:nvPr/>
        </p:nvSpPr>
        <p:spPr>
          <a:xfrm>
            <a:off x="2667796" y="3939794"/>
            <a:ext cx="665608" cy="17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646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분 이내</a:t>
            </a:r>
            <a:endParaRPr sz="646" b="1" dirty="0"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243" name="꺾인 연결선 242"/>
          <p:cNvCxnSpPr>
            <a:cxnSpLocks/>
          </p:cNvCxnSpPr>
          <p:nvPr/>
        </p:nvCxnSpPr>
        <p:spPr bwMode="auto">
          <a:xfrm rot="5400000" flipH="1">
            <a:off x="3859245" y="2602521"/>
            <a:ext cx="39166" cy="3624312"/>
          </a:xfrm>
          <a:prstGeom prst="bentConnector3">
            <a:avLst>
              <a:gd name="adj1" fmla="val -32947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Google Shape;438;p13"/>
          <p:cNvSpPr/>
          <p:nvPr/>
        </p:nvSpPr>
        <p:spPr>
          <a:xfrm>
            <a:off x="3602903" y="4585463"/>
            <a:ext cx="665608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 반영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AutoShape 9"/>
          <p:cNvSpPr>
            <a:spLocks noChangeArrowheads="1"/>
          </p:cNvSpPr>
          <p:nvPr/>
        </p:nvSpPr>
        <p:spPr bwMode="auto">
          <a:xfrm>
            <a:off x="720145" y="1199368"/>
            <a:ext cx="632766" cy="1634847"/>
          </a:xfrm>
          <a:prstGeom prst="homePlate">
            <a:avLst>
              <a:gd name="adj" fmla="val 19319"/>
            </a:avLst>
          </a:prstGeom>
          <a:solidFill>
            <a:schemeClr val="bg1"/>
          </a:solidFill>
          <a:ln w="9525" cap="flat" cmpd="sng">
            <a:solidFill>
              <a:srgbClr val="42998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algn="l" rotWithShape="0">
              <a:prstClr val="black">
                <a:alpha val="1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ko-KR" altLang="en-US" sz="180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현재</a:t>
            </a:r>
          </a:p>
        </p:txBody>
      </p:sp>
      <p:sp>
        <p:nvSpPr>
          <p:cNvPr id="71" name="오른쪽 화살표 70"/>
          <p:cNvSpPr/>
          <p:nvPr/>
        </p:nvSpPr>
        <p:spPr>
          <a:xfrm rot="5400000">
            <a:off x="4258120" y="2523664"/>
            <a:ext cx="254900" cy="1078256"/>
          </a:xfrm>
          <a:prstGeom prst="rightArrow">
            <a:avLst/>
          </a:prstGeom>
          <a:gradFill>
            <a:gsLst>
              <a:gs pos="0">
                <a:prstClr val="black">
                  <a:lumMod val="65000"/>
                  <a:lumOff val="35000"/>
                  <a:alpha val="0"/>
                </a:prstClr>
              </a:gs>
              <a:gs pos="100000">
                <a:srgbClr val="42998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43" dirty="0">
              <a:solidFill>
                <a:prstClr val="white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4" name="组合 7">
            <a:extLst>
              <a:ext uri="{FF2B5EF4-FFF2-40B4-BE49-F238E27FC236}">
                <a16:creationId xmlns:a16="http://schemas.microsoft.com/office/drawing/2014/main" xmlns="" id="{E9EB0183-819A-4108-9EDC-C441799A877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75" name="矩形 8">
              <a:extLst>
                <a:ext uri="{FF2B5EF4-FFF2-40B4-BE49-F238E27FC236}">
                  <a16:creationId xmlns:a16="http://schemas.microsoft.com/office/drawing/2014/main" xmlns="" id="{31549375-6C69-4F0F-A1BB-7E585783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77" name="矩形 9">
              <a:extLst>
                <a:ext uri="{FF2B5EF4-FFF2-40B4-BE49-F238E27FC236}">
                  <a16:creationId xmlns:a16="http://schemas.microsoft.com/office/drawing/2014/main" xmlns="" id="{2EF3D75B-F6B8-4DA5-8D12-DC6CE3EB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78" name="文本框 10">
            <a:extLst>
              <a:ext uri="{FF2B5EF4-FFF2-40B4-BE49-F238E27FC236}">
                <a16:creationId xmlns:a16="http://schemas.microsoft.com/office/drawing/2014/main" xmlns="" id="{C640D538-62CC-4538-82F2-1C2EAEAD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1.2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사업 목표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29" y="1369607"/>
            <a:ext cx="760526" cy="626528"/>
          </a:xfrm>
          <a:prstGeom prst="rect">
            <a:avLst/>
          </a:prstGeom>
        </p:spPr>
      </p:pic>
      <p:sp>
        <p:nvSpPr>
          <p:cNvPr id="83" name="Google Shape;407;p13"/>
          <p:cNvSpPr txBox="1"/>
          <p:nvPr/>
        </p:nvSpPr>
        <p:spPr>
          <a:xfrm>
            <a:off x="1713712" y="2105102"/>
            <a:ext cx="705921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스킨 데이터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AutoShape 9"/>
          <p:cNvSpPr>
            <a:spLocks noChangeArrowheads="1"/>
          </p:cNvSpPr>
          <p:nvPr/>
        </p:nvSpPr>
        <p:spPr bwMode="auto">
          <a:xfrm>
            <a:off x="720145" y="3245530"/>
            <a:ext cx="632766" cy="1634847"/>
          </a:xfrm>
          <a:prstGeom prst="homePlate">
            <a:avLst>
              <a:gd name="adj" fmla="val 19319"/>
            </a:avLst>
          </a:prstGeom>
          <a:solidFill>
            <a:schemeClr val="bg1"/>
          </a:solidFill>
          <a:ln w="9525" cap="flat" cmpd="sng">
            <a:solidFill>
              <a:srgbClr val="42998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algn="l" rotWithShape="0">
              <a:prstClr val="black">
                <a:alpha val="1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ko-KR" altLang="en-US" sz="180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개선</a:t>
            </a:r>
          </a:p>
        </p:txBody>
      </p:sp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374564" y="578076"/>
            <a:ext cx="8552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딥러닝을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이용하여 설계자가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새로운 형상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에 대한 변형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웰드라인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부품성능 등의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예측된 정보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를 활용하여 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디자인 반영 및 설계에 반영하여 설계검증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시간을 단축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시켜 비용을 절감하고 설계 완성도를 높이는 사업</a:t>
            </a:r>
            <a:endParaRPr lang="en-US" altLang="ko-KR" sz="1300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AE6EDB4-459B-446E-BE57-298E3BC653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29" y="3466723"/>
            <a:ext cx="760526" cy="62652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AA1533BA-48A1-4094-8C12-CFE2EBAB7C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78" y="3489380"/>
            <a:ext cx="581214" cy="581214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xmlns="" id="{7992B46D-02A2-4C74-A348-9FEEF8255F5A}"/>
              </a:ext>
            </a:extLst>
          </p:cNvPr>
          <p:cNvGrpSpPr/>
          <p:nvPr/>
        </p:nvGrpSpPr>
        <p:grpSpPr>
          <a:xfrm>
            <a:off x="6385800" y="3696501"/>
            <a:ext cx="208243" cy="166973"/>
            <a:chOff x="7534545" y="5301771"/>
            <a:chExt cx="291540" cy="233762"/>
          </a:xfrm>
        </p:grpSpPr>
        <p:sp>
          <p:nvSpPr>
            <p:cNvPr id="94" name="Google Shape;409;p13">
              <a:extLst>
                <a:ext uri="{FF2B5EF4-FFF2-40B4-BE49-F238E27FC236}">
                  <a16:creationId xmlns:a16="http://schemas.microsoft.com/office/drawing/2014/main" xmlns="" id="{35EE8DA1-A828-4949-9BB0-7FFC69910632}"/>
                </a:ext>
              </a:extLst>
            </p:cNvPr>
            <p:cNvSpPr/>
            <p:nvPr/>
          </p:nvSpPr>
          <p:spPr>
            <a:xfrm rot="16200000">
              <a:off x="7495585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95" name="Google Shape;410;p13">
              <a:extLst>
                <a:ext uri="{FF2B5EF4-FFF2-40B4-BE49-F238E27FC236}">
                  <a16:creationId xmlns:a16="http://schemas.microsoft.com/office/drawing/2014/main" xmlns="" id="{4D75192A-EA48-4C09-BB54-49DA853812C5}"/>
                </a:ext>
              </a:extLst>
            </p:cNvPr>
            <p:cNvSpPr/>
            <p:nvPr/>
          </p:nvSpPr>
          <p:spPr>
            <a:xfrm rot="16200000">
              <a:off x="7563434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96" name="Google Shape;411;p13">
              <a:extLst>
                <a:ext uri="{FF2B5EF4-FFF2-40B4-BE49-F238E27FC236}">
                  <a16:creationId xmlns:a16="http://schemas.microsoft.com/office/drawing/2014/main" xmlns="" id="{262260EF-220A-4E0B-92DB-CAE2CA320379}"/>
                </a:ext>
              </a:extLst>
            </p:cNvPr>
            <p:cNvSpPr/>
            <p:nvPr/>
          </p:nvSpPr>
          <p:spPr>
            <a:xfrm rot="16200000">
              <a:off x="7631283" y="5340731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29D59FB8-63FA-4644-9469-59170EA3F9C8}"/>
              </a:ext>
            </a:extLst>
          </p:cNvPr>
          <p:cNvSpPr txBox="1"/>
          <p:nvPr/>
        </p:nvSpPr>
        <p:spPr>
          <a:xfrm>
            <a:off x="5358181" y="4130414"/>
            <a:ext cx="66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결과 </a:t>
            </a:r>
            <a:endParaRPr lang="en-US" altLang="ko-KR" sz="8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8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설계자 확인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xmlns="" id="{83DEC393-F5D3-48BE-83D7-E25B9FC0FA8A}"/>
              </a:ext>
            </a:extLst>
          </p:cNvPr>
          <p:cNvGrpSpPr/>
          <p:nvPr/>
        </p:nvGrpSpPr>
        <p:grpSpPr>
          <a:xfrm>
            <a:off x="2667797" y="1599385"/>
            <a:ext cx="208243" cy="166973"/>
            <a:chOff x="2293218" y="2256673"/>
            <a:chExt cx="291540" cy="233762"/>
          </a:xfrm>
        </p:grpSpPr>
        <p:sp>
          <p:nvSpPr>
            <p:cNvPr id="99" name="Google Shape;409;p13">
              <a:extLst>
                <a:ext uri="{FF2B5EF4-FFF2-40B4-BE49-F238E27FC236}">
                  <a16:creationId xmlns:a16="http://schemas.microsoft.com/office/drawing/2014/main" xmlns="" id="{98EA15F7-AAA8-4263-88ED-4C8F294D9F7B}"/>
                </a:ext>
              </a:extLst>
            </p:cNvPr>
            <p:cNvSpPr/>
            <p:nvPr/>
          </p:nvSpPr>
          <p:spPr>
            <a:xfrm rot="16200000">
              <a:off x="2254258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49803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00" name="Google Shape;410;p13">
              <a:extLst>
                <a:ext uri="{FF2B5EF4-FFF2-40B4-BE49-F238E27FC236}">
                  <a16:creationId xmlns:a16="http://schemas.microsoft.com/office/drawing/2014/main" xmlns="" id="{2B271A9D-B366-4306-87C0-1397BADF10CD}"/>
                </a:ext>
              </a:extLst>
            </p:cNvPr>
            <p:cNvSpPr/>
            <p:nvPr/>
          </p:nvSpPr>
          <p:spPr>
            <a:xfrm rot="16200000">
              <a:off x="2322107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>
                <a:alpha val="74901"/>
              </a:srgbClr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  <p:sp>
          <p:nvSpPr>
            <p:cNvPr id="101" name="Google Shape;411;p13">
              <a:extLst>
                <a:ext uri="{FF2B5EF4-FFF2-40B4-BE49-F238E27FC236}">
                  <a16:creationId xmlns:a16="http://schemas.microsoft.com/office/drawing/2014/main" xmlns="" id="{FCB743B1-08F2-438D-A3CA-D6026EB7EC8B}"/>
                </a:ext>
              </a:extLst>
            </p:cNvPr>
            <p:cNvSpPr/>
            <p:nvPr/>
          </p:nvSpPr>
          <p:spPr>
            <a:xfrm rot="16200000">
              <a:off x="2389956" y="2295633"/>
              <a:ext cx="233762" cy="155842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40937D"/>
            </a:solidFill>
            <a:ln>
              <a:noFill/>
            </a:ln>
          </p:spPr>
          <p:txBody>
            <a:bodyPr spcFirstLastPara="1" wrap="square" lIns="73795" tIns="36888" rIns="73795" bIns="36888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86" dirty="0">
                <a:solidFill>
                  <a:schemeClr val="l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Calibri"/>
              </a:endParaRPr>
            </a:p>
          </p:txBody>
        </p:sp>
      </p:grpSp>
      <p:cxnSp>
        <p:nvCxnSpPr>
          <p:cNvPr id="102" name="꺾인 연결선 242">
            <a:extLst>
              <a:ext uri="{FF2B5EF4-FFF2-40B4-BE49-F238E27FC236}">
                <a16:creationId xmlns:a16="http://schemas.microsoft.com/office/drawing/2014/main" xmlns="" id="{89DDBFC3-2457-4011-A3F6-C3C164C4AD50}"/>
              </a:ext>
            </a:extLst>
          </p:cNvPr>
          <p:cNvCxnSpPr>
            <a:cxnSpLocks/>
            <a:stCxn id="209" idx="2"/>
            <a:endCxn id="227" idx="2"/>
          </p:cNvCxnSpPr>
          <p:nvPr/>
        </p:nvCxnSpPr>
        <p:spPr bwMode="auto">
          <a:xfrm rot="5400000" flipH="1">
            <a:off x="4754992" y="925454"/>
            <a:ext cx="40395" cy="2828254"/>
          </a:xfrm>
          <a:prstGeom prst="bentConnector3">
            <a:avLst>
              <a:gd name="adj1" fmla="val -31943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Google Shape;438;p13">
            <a:extLst>
              <a:ext uri="{FF2B5EF4-FFF2-40B4-BE49-F238E27FC236}">
                <a16:creationId xmlns:a16="http://schemas.microsoft.com/office/drawing/2014/main" xmlns="" id="{339B8A4B-8537-4CFD-BC91-7B20E5CE9DFD}"/>
              </a:ext>
            </a:extLst>
          </p:cNvPr>
          <p:cNvSpPr/>
          <p:nvPr/>
        </p:nvSpPr>
        <p:spPr>
          <a:xfrm>
            <a:off x="4418253" y="2515112"/>
            <a:ext cx="665608" cy="1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설계 개선</a:t>
            </a:r>
            <a:endParaRPr sz="8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7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5F3E2556-4236-4123-B8E6-2EABB781B88D}"/>
              </a:ext>
            </a:extLst>
          </p:cNvPr>
          <p:cNvSpPr/>
          <p:nvPr/>
        </p:nvSpPr>
        <p:spPr>
          <a:xfrm>
            <a:off x="478616" y="2088697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16CBA1B-3337-4264-ADB4-E38A2D01BC67}"/>
              </a:ext>
            </a:extLst>
          </p:cNvPr>
          <p:cNvSpPr/>
          <p:nvPr/>
        </p:nvSpPr>
        <p:spPr>
          <a:xfrm>
            <a:off x="478616" y="3262172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1977738A-8430-4D43-B4C0-BB7BF9D70B34}"/>
              </a:ext>
            </a:extLst>
          </p:cNvPr>
          <p:cNvSpPr/>
          <p:nvPr/>
        </p:nvSpPr>
        <p:spPr>
          <a:xfrm>
            <a:off x="1585952" y="3262172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B83FDCB5-FEDA-47B0-B128-1CD997FCB2C0}"/>
              </a:ext>
            </a:extLst>
          </p:cNvPr>
          <p:cNvSpPr/>
          <p:nvPr/>
        </p:nvSpPr>
        <p:spPr>
          <a:xfrm>
            <a:off x="2726378" y="3262172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EDF9217D-9D30-41CA-893F-F5459F831124}"/>
              </a:ext>
            </a:extLst>
          </p:cNvPr>
          <p:cNvSpPr/>
          <p:nvPr/>
        </p:nvSpPr>
        <p:spPr>
          <a:xfrm>
            <a:off x="2726378" y="2088697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E33F0BE7-8D71-4956-97C8-ACE407E6AF7F}"/>
              </a:ext>
            </a:extLst>
          </p:cNvPr>
          <p:cNvSpPr/>
          <p:nvPr/>
        </p:nvSpPr>
        <p:spPr>
          <a:xfrm>
            <a:off x="1585952" y="2088697"/>
            <a:ext cx="918022" cy="875238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1" name="组合 7"/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12" name="矩形 8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3" name="矩形 9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14" name="文本框 10"/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1.3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개발 계획 및 일정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文本框 10"/>
          <p:cNvSpPr txBox="1">
            <a:spLocks noChangeArrowheads="1"/>
          </p:cNvSpPr>
          <p:nvPr/>
        </p:nvSpPr>
        <p:spPr bwMode="auto">
          <a:xfrm>
            <a:off x="374564" y="603476"/>
            <a:ext cx="8552655" cy="100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프로젝트 기간은 아이템에 따라서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차와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차로 나누어지며 전체 기간은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2021.5.1 ~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2022.12.31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까지 입니다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ts val="1800"/>
              </a:lnSpc>
            </a:pP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차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프로젝트는 </a:t>
            </a:r>
            <a:r>
              <a:rPr lang="en-US" altLang="ko-KR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2021.05 ~ 2022.04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까지 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12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개월이며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프로젝트 개발 프로세스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는 수집대상 정의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변환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저장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분석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 err="1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딥러닝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시각화 순으로 진행하며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프로젝트 세부 개발일정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은 데이터생성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데이터정규화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정제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데이터 수집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학습데이터 구축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AI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알고리즘 모델 구축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, UI/UX </a:t>
            </a:r>
            <a:r>
              <a:rPr lang="ko-KR" altLang="en-US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시각화순으로 진행 합니다</a:t>
            </a:r>
            <a:r>
              <a:rPr lang="en-US" altLang="ko-KR" sz="1300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24" y="1983697"/>
            <a:ext cx="4455402" cy="2377287"/>
          </a:xfrm>
          <a:prstGeom prst="rect">
            <a:avLst/>
          </a:prstGeom>
          <a:ln>
            <a:noFill/>
          </a:ln>
        </p:spPr>
      </p:pic>
      <p:sp>
        <p:nvSpPr>
          <p:cNvPr id="196" name="Google Shape;407;p13">
            <a:extLst>
              <a:ext uri="{FF2B5EF4-FFF2-40B4-BE49-F238E27FC236}">
                <a16:creationId xmlns:a16="http://schemas.microsoft.com/office/drawing/2014/main" xmlns="" id="{FD0D9025-17F8-4838-84FF-81ED86932622}"/>
              </a:ext>
            </a:extLst>
          </p:cNvPr>
          <p:cNvSpPr txBox="1"/>
          <p:nvPr/>
        </p:nvSpPr>
        <p:spPr>
          <a:xfrm>
            <a:off x="5274325" y="4512438"/>
            <a:ext cx="2146399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86" b="0" i="0" u="none" strike="noStrike" cap="none">
                <a:solidFill>
                  <a:srgbClr val="40937D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KoPubWorld돋움체 Bold" panose="00000800000000000000" pitchFamily="2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sz="10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프로젝트 세부 개발 계획 일정</a:t>
            </a:r>
            <a:endParaRPr sz="10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97" name="Google Shape;407;p13">
            <a:extLst>
              <a:ext uri="{FF2B5EF4-FFF2-40B4-BE49-F238E27FC236}">
                <a16:creationId xmlns:a16="http://schemas.microsoft.com/office/drawing/2014/main" xmlns="" id="{FD0D9025-17F8-4838-84FF-81ED86932622}"/>
              </a:ext>
            </a:extLst>
          </p:cNvPr>
          <p:cNvSpPr txBox="1"/>
          <p:nvPr/>
        </p:nvSpPr>
        <p:spPr>
          <a:xfrm>
            <a:off x="827976" y="4396040"/>
            <a:ext cx="2146399" cy="2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795" tIns="36888" rIns="73795" bIns="36888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86" b="0" i="0" u="none" strike="noStrike" cap="none">
                <a:solidFill>
                  <a:srgbClr val="40937D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KoPubWorld돋움체 Bold" panose="00000800000000000000" pitchFamily="2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sz="1000" b="1" dirty="0">
                <a:solidFill>
                  <a:schemeClr val="tx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프로젝트 개발 프로세스</a:t>
            </a:r>
            <a:endParaRPr sz="1000" b="1" dirty="0">
              <a:solidFill>
                <a:schemeClr val="tx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556385" y="2128889"/>
            <a:ext cx="773423" cy="832192"/>
            <a:chOff x="384778" y="1908583"/>
            <a:chExt cx="773423" cy="832192"/>
          </a:xfrm>
        </p:grpSpPr>
        <p:cxnSp>
          <p:nvCxnSpPr>
            <p:cNvPr id="79" name="Google Shape;406;p13"/>
            <p:cNvCxnSpPr/>
            <p:nvPr/>
          </p:nvCxnSpPr>
          <p:spPr>
            <a:xfrm>
              <a:off x="384778" y="2143720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0" name="Google Shape;407;p13"/>
            <p:cNvSpPr txBox="1"/>
            <p:nvPr/>
          </p:nvSpPr>
          <p:spPr>
            <a:xfrm>
              <a:off x="396661" y="1908583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수집 대상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5" name="Google Shape;438;p13"/>
            <p:cNvSpPr/>
            <p:nvPr/>
          </p:nvSpPr>
          <p:spPr>
            <a:xfrm>
              <a:off x="396661" y="2171291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Skin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120" name="Google Shape;438;p13"/>
            <p:cNvSpPr/>
            <p:nvPr/>
          </p:nvSpPr>
          <p:spPr>
            <a:xfrm>
              <a:off x="396661" y="2356026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3</a:t>
              </a: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D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데이터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121" name="Google Shape;438;p13"/>
            <p:cNvSpPr/>
            <p:nvPr/>
          </p:nvSpPr>
          <p:spPr>
            <a:xfrm>
              <a:off x="396661" y="2540761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해석 데이터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596983" y="2128889"/>
            <a:ext cx="907084" cy="792000"/>
            <a:chOff x="1470701" y="1910451"/>
            <a:chExt cx="907084" cy="792000"/>
          </a:xfrm>
        </p:grpSpPr>
        <p:cxnSp>
          <p:nvCxnSpPr>
            <p:cNvPr id="200" name="Google Shape;406;p13"/>
            <p:cNvCxnSpPr/>
            <p:nvPr/>
          </p:nvCxnSpPr>
          <p:spPr>
            <a:xfrm>
              <a:off x="1537532" y="2281239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1" name="Google Shape;407;p13"/>
            <p:cNvSpPr txBox="1"/>
            <p:nvPr/>
          </p:nvSpPr>
          <p:spPr>
            <a:xfrm>
              <a:off x="1470701" y="1910451"/>
              <a:ext cx="90708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UDM </a:t>
              </a: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파일변환 </a:t>
              </a:r>
              <a:r>
                <a:rPr lang="en-US" altLang="ko-KR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데이터 수치화</a:t>
              </a:r>
              <a:r>
                <a:rPr lang="en-US" altLang="ko-KR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)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3" name="Google Shape;438;p13"/>
            <p:cNvSpPr/>
            <p:nvPr/>
          </p:nvSpPr>
          <p:spPr>
            <a:xfrm>
              <a:off x="1549415" y="2317702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 err="1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CATiA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204" name="Google Shape;438;p13"/>
            <p:cNvSpPr/>
            <p:nvPr/>
          </p:nvSpPr>
          <p:spPr>
            <a:xfrm>
              <a:off x="1549415" y="2502437"/>
              <a:ext cx="74965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700" dirty="0" err="1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HyperMesh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686493" y="2128889"/>
            <a:ext cx="997792" cy="618472"/>
            <a:chOff x="2455382" y="1906686"/>
            <a:chExt cx="997792" cy="618472"/>
          </a:xfrm>
        </p:grpSpPr>
        <p:cxnSp>
          <p:nvCxnSpPr>
            <p:cNvPr id="207" name="Google Shape;406;p13"/>
            <p:cNvCxnSpPr/>
            <p:nvPr/>
          </p:nvCxnSpPr>
          <p:spPr>
            <a:xfrm>
              <a:off x="2567567" y="2141823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8" name="Google Shape;407;p13"/>
            <p:cNvSpPr txBox="1"/>
            <p:nvPr/>
          </p:nvSpPr>
          <p:spPr>
            <a:xfrm>
              <a:off x="2579450" y="1906686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 저장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9" name="Google Shape;438;p13"/>
            <p:cNvSpPr/>
            <p:nvPr/>
          </p:nvSpPr>
          <p:spPr>
            <a:xfrm>
              <a:off x="2455382" y="2325144"/>
              <a:ext cx="997792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 err="1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빅데이터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 플랫폼 저장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89554" y="3291650"/>
            <a:ext cx="907084" cy="588327"/>
            <a:chOff x="289372" y="2971156"/>
            <a:chExt cx="907084" cy="588327"/>
          </a:xfrm>
        </p:grpSpPr>
        <p:cxnSp>
          <p:nvCxnSpPr>
            <p:cNvPr id="214" name="Google Shape;406;p13"/>
            <p:cNvCxnSpPr/>
            <p:nvPr/>
          </p:nvCxnSpPr>
          <p:spPr>
            <a:xfrm>
              <a:off x="356203" y="3206293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5" name="Google Shape;407;p13"/>
            <p:cNvSpPr txBox="1"/>
            <p:nvPr/>
          </p:nvSpPr>
          <p:spPr>
            <a:xfrm>
              <a:off x="368086" y="2971156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 분석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16" name="Google Shape;438;p13"/>
            <p:cNvSpPr/>
            <p:nvPr/>
          </p:nvSpPr>
          <p:spPr>
            <a:xfrm>
              <a:off x="289372" y="3359469"/>
              <a:ext cx="907084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데이터 분석 및 정제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596983" y="3291650"/>
            <a:ext cx="907084" cy="588325"/>
            <a:chOff x="1444763" y="2994179"/>
            <a:chExt cx="907084" cy="588325"/>
          </a:xfrm>
        </p:grpSpPr>
        <p:cxnSp>
          <p:nvCxnSpPr>
            <p:cNvPr id="221" name="Google Shape;406;p13"/>
            <p:cNvCxnSpPr/>
            <p:nvPr/>
          </p:nvCxnSpPr>
          <p:spPr>
            <a:xfrm>
              <a:off x="1511594" y="3229316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2" name="Google Shape;407;p13"/>
            <p:cNvSpPr txBox="1"/>
            <p:nvPr/>
          </p:nvSpPr>
          <p:spPr>
            <a:xfrm>
              <a:off x="1523477" y="2994179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 err="1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딥러닝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3" name="Google Shape;438;p13"/>
            <p:cNvSpPr/>
            <p:nvPr/>
          </p:nvSpPr>
          <p:spPr>
            <a:xfrm>
              <a:off x="1444763" y="3382490"/>
              <a:ext cx="907084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학습 모델 개발</a:t>
              </a:r>
              <a:r>
                <a:rPr lang="en-US" altLang="ko-KR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(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추천</a:t>
              </a:r>
              <a:r>
                <a:rPr lang="en-US" altLang="ko-KR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)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731847" y="3291650"/>
            <a:ext cx="907084" cy="677351"/>
            <a:chOff x="2500736" y="2925932"/>
            <a:chExt cx="907084" cy="677351"/>
          </a:xfrm>
        </p:grpSpPr>
        <p:cxnSp>
          <p:nvCxnSpPr>
            <p:cNvPr id="228" name="Google Shape;406;p13"/>
            <p:cNvCxnSpPr/>
            <p:nvPr/>
          </p:nvCxnSpPr>
          <p:spPr>
            <a:xfrm>
              <a:off x="2567567" y="3161069"/>
              <a:ext cx="773423" cy="0"/>
            </a:xfrm>
            <a:prstGeom prst="straightConnector1">
              <a:avLst/>
            </a:prstGeom>
            <a:noFill/>
            <a:ln w="9525" cap="flat" cmpd="sng">
              <a:solidFill>
                <a:srgbClr val="4299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9" name="Google Shape;407;p13"/>
            <p:cNvSpPr txBox="1"/>
            <p:nvPr/>
          </p:nvSpPr>
          <p:spPr>
            <a:xfrm>
              <a:off x="2579450" y="2925932"/>
              <a:ext cx="749656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>
                  <a:solidFill>
                    <a:srgbClr val="40937D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  <a:sym typeface="Arial"/>
                </a:rPr>
                <a:t>시각화</a:t>
              </a:r>
              <a:endParaRPr sz="1050" dirty="0"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0" name="Google Shape;438;p13"/>
            <p:cNvSpPr/>
            <p:nvPr/>
          </p:nvSpPr>
          <p:spPr>
            <a:xfrm>
              <a:off x="2500736" y="3295547"/>
              <a:ext cx="907084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3D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모델링 화면 및 분석 </a:t>
              </a:r>
              <a:r>
                <a:rPr lang="en-US" altLang="ko-KR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UI </a:t>
              </a:r>
              <a:r>
                <a:rPr lang="ko-KR" altLang="en-US" sz="700" dirty="0">
                  <a:solidFill>
                    <a:schemeClr val="dk1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cs typeface="KoPubWorld돋움체 Bold" panose="00000800000000000000" pitchFamily="2" charset="-127"/>
                </a:rPr>
                <a:t>개발</a:t>
              </a:r>
              <a:endParaRPr sz="700" dirty="0">
                <a:solidFill>
                  <a:schemeClr val="dk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  <a:sym typeface="Arial"/>
              </a:endParaRPr>
            </a:p>
          </p:txBody>
        </p:sp>
      </p:grpSp>
      <p:cxnSp>
        <p:nvCxnSpPr>
          <p:cNvPr id="51" name="직선 화살표 연결선 50"/>
          <p:cNvCxnSpPr>
            <a:cxnSpLocks/>
            <a:stCxn id="49" idx="3"/>
            <a:endCxn id="56" idx="1"/>
          </p:cNvCxnSpPr>
          <p:nvPr/>
        </p:nvCxnSpPr>
        <p:spPr>
          <a:xfrm>
            <a:off x="1396638" y="2526316"/>
            <a:ext cx="18931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화살표 연결선 286"/>
          <p:cNvCxnSpPr>
            <a:cxnSpLocks/>
            <a:stCxn id="56" idx="3"/>
            <a:endCxn id="54" idx="1"/>
          </p:cNvCxnSpPr>
          <p:nvPr/>
        </p:nvCxnSpPr>
        <p:spPr>
          <a:xfrm>
            <a:off x="2503974" y="2526316"/>
            <a:ext cx="22240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/>
          <p:cNvCxnSpPr>
            <a:cxnSpLocks/>
            <a:stCxn id="50" idx="3"/>
            <a:endCxn id="52" idx="1"/>
          </p:cNvCxnSpPr>
          <p:nvPr/>
        </p:nvCxnSpPr>
        <p:spPr>
          <a:xfrm>
            <a:off x="1396638" y="3699791"/>
            <a:ext cx="18931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cxnSpLocks/>
            <a:stCxn id="54" idx="2"/>
            <a:endCxn id="50" idx="0"/>
          </p:cNvCxnSpPr>
          <p:nvPr/>
        </p:nvCxnSpPr>
        <p:spPr>
          <a:xfrm rot="5400000">
            <a:off x="1912390" y="1989172"/>
            <a:ext cx="298237" cy="2247762"/>
          </a:xfrm>
          <a:prstGeom prst="bentConnector3">
            <a:avLst>
              <a:gd name="adj1" fmla="val 50000"/>
            </a:avLst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/>
          <p:cNvCxnSpPr>
            <a:cxnSpLocks/>
            <a:stCxn id="52" idx="3"/>
            <a:endCxn id="53" idx="1"/>
          </p:cNvCxnSpPr>
          <p:nvPr/>
        </p:nvCxnSpPr>
        <p:spPr>
          <a:xfrm>
            <a:off x="2503974" y="3699791"/>
            <a:ext cx="222404" cy="0"/>
          </a:xfrm>
          <a:prstGeom prst="straightConnector1">
            <a:avLst/>
          </a:prstGeom>
          <a:ln w="12700">
            <a:solidFill>
              <a:srgbClr val="4299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>
            <a:extLst>
              <a:ext uri="{FF2B5EF4-FFF2-40B4-BE49-F238E27FC236}">
                <a16:creationId xmlns:a16="http://schemas.microsoft.com/office/drawing/2014/main" xmlns="" id="{8CE01D9C-3CBD-44ED-B025-8E259A4032D4}"/>
              </a:ext>
            </a:extLst>
          </p:cNvPr>
          <p:cNvGrpSpPr>
            <a:grpSpLocks/>
          </p:cNvGrpSpPr>
          <p:nvPr/>
        </p:nvGrpSpPr>
        <p:grpSpPr bwMode="auto">
          <a:xfrm>
            <a:off x="3089" y="232664"/>
            <a:ext cx="342900" cy="257175"/>
            <a:chOff x="0" y="0"/>
            <a:chExt cx="457201" cy="285750"/>
          </a:xfrm>
          <a:solidFill>
            <a:srgbClr val="40937D"/>
          </a:solidFill>
        </p:grpSpPr>
        <p:sp>
          <p:nvSpPr>
            <p:cNvPr id="4" name="矩形 8">
              <a:extLst>
                <a:ext uri="{FF2B5EF4-FFF2-40B4-BE49-F238E27FC236}">
                  <a16:creationId xmlns:a16="http://schemas.microsoft.com/office/drawing/2014/main" xmlns="" id="{59CA1266-E655-4837-89E4-67CBDC431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5" name="矩形 9">
              <a:extLst>
                <a:ext uri="{FF2B5EF4-FFF2-40B4-BE49-F238E27FC236}">
                  <a16:creationId xmlns:a16="http://schemas.microsoft.com/office/drawing/2014/main" xmlns="" id="{39A6CBAF-455B-45CD-A548-45849CE4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6" name="文本框 10">
            <a:extLst>
              <a:ext uri="{FF2B5EF4-FFF2-40B4-BE49-F238E27FC236}">
                <a16:creationId xmlns:a16="http://schemas.microsoft.com/office/drawing/2014/main" xmlns="" id="{EB520547-91F2-430D-AE33-085651B9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64" y="161627"/>
            <a:ext cx="496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ko-KR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1.4 </a:t>
            </a:r>
            <a:r>
              <a:rPr lang="ko-KR" altLang="en-US" sz="2000" b="1" dirty="0">
                <a:solidFill>
                  <a:srgbClr val="262626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KoPubWorld돋움체 Bold" panose="00000800000000000000" pitchFamily="2" charset="-127"/>
              </a:rPr>
              <a:t>현재 진행 사항</a:t>
            </a:r>
            <a:endParaRPr lang="zh-CN" altLang="en-US" sz="2000" b="1" dirty="0">
              <a:solidFill>
                <a:srgbClr val="262626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8E742F9-2AB1-4F29-AFB1-A37CE3CD3F08}"/>
              </a:ext>
            </a:extLst>
          </p:cNvPr>
          <p:cNvSpPr/>
          <p:nvPr/>
        </p:nvSpPr>
        <p:spPr>
          <a:xfrm>
            <a:off x="615776" y="736600"/>
            <a:ext cx="7857664" cy="4025900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430DCBB-D093-4E49-A30B-3D18F3572FF4}"/>
              </a:ext>
            </a:extLst>
          </p:cNvPr>
          <p:cNvSpPr/>
          <p:nvPr/>
        </p:nvSpPr>
        <p:spPr>
          <a:xfrm>
            <a:off x="800100" y="863937"/>
            <a:ext cx="7277100" cy="377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인공지능 기술을 활용한 부품성능예측 시스템 개발 과제 진행 현황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</a:t>
            </a:r>
            <a:r>
              <a: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1) </a:t>
            </a: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 데이터 수집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수집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아이템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203EA,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케이스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570EA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수집 진행 예정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(8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월 중순까지 확보 될 데이터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2) </a:t>
            </a: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스킨데이터 매칭 방안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설계데이터를 수정하여 설계데이터를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Skin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데이터화하여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데이터 변경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데이터 정제 및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Element, Node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추출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AI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학습을 위한 변형 전 후 데이터 매칭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</a:t>
            </a:r>
            <a:r>
              <a:rPr lang="en-US" altLang="ko-KR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3) AI </a:t>
            </a:r>
            <a:r>
              <a:rPr lang="ko-KR" altLang="en-US" sz="12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개발 구상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RNN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계열의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LSTM, RNN, GRU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알고리즘을 사용 예정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해석 전 후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좌표값들을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데이터로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GRU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알고리즘을 통해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좌표별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변화율 산출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- AI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모델 검증기법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            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MAE(Mean Absolute Error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절대평균오차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를 이용하여 검증</a:t>
            </a:r>
          </a:p>
        </p:txBody>
      </p:sp>
    </p:spTree>
    <p:extLst>
      <p:ext uri="{BB962C8B-B14F-4D97-AF65-F5344CB8AC3E}">
        <p14:creationId xmlns:p14="http://schemas.microsoft.com/office/powerpoint/2010/main" val="24637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39709" y="1575255"/>
            <a:ext cx="5090713" cy="2040891"/>
            <a:chOff x="3597879" y="2111355"/>
            <a:chExt cx="7126997" cy="2857247"/>
          </a:xfrm>
        </p:grpSpPr>
        <p:grpSp>
          <p:nvGrpSpPr>
            <p:cNvPr id="9" name="그룹 8"/>
            <p:cNvGrpSpPr/>
            <p:nvPr/>
          </p:nvGrpSpPr>
          <p:grpSpPr>
            <a:xfrm>
              <a:off x="3597879" y="2111355"/>
              <a:ext cx="7126997" cy="914614"/>
              <a:chOff x="3597879" y="2510945"/>
              <a:chExt cx="7126997" cy="914614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4360583" y="2601266"/>
                <a:ext cx="6364293" cy="64633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1444">
                  <a:buClr>
                    <a:srgbClr val="32A3D7"/>
                  </a:buClr>
                  <a:buSzPct val="90000"/>
                </a:pPr>
                <a:r>
                  <a:rPr lang="ko-KR" altLang="en-US" sz="24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빅데이터와 </a:t>
                </a:r>
                <a:r>
                  <a:rPr lang="en-US" altLang="ko-KR" sz="24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CAD </a:t>
                </a:r>
                <a:r>
                  <a:rPr lang="ko-KR" altLang="en-US" sz="2400" spc="-2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형상의 데이터베이스화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597879" y="2510945"/>
                <a:ext cx="883474" cy="9146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4024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gradFill>
                      <a:gsLst>
                        <a:gs pos="1000">
                          <a:srgbClr val="82BF25"/>
                        </a:gs>
                        <a:gs pos="100000">
                          <a:srgbClr val="003994"/>
                        </a:gs>
                      </a:gsLst>
                      <a:lin ang="3000000" scaled="0"/>
                    </a:gra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II</a:t>
                </a:r>
                <a:endParaRPr lang="ko-KR" altLang="en-US" sz="4024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000">
                        <a:srgbClr val="82BF25"/>
                      </a:gs>
                      <a:gs pos="100000">
                        <a:srgbClr val="003994"/>
                      </a:gs>
                    </a:gsLst>
                    <a:lin ang="3000000" scaled="0"/>
                  </a:gra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6071" y="3102317"/>
                <a:ext cx="166964" cy="166964"/>
              </a:xfrm>
              <a:prstGeom prst="line">
                <a:avLst/>
              </a:prstGeom>
              <a:ln w="15875">
                <a:solidFill>
                  <a:srgbClr val="82BF2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816"/>
            <p:cNvSpPr>
              <a:spLocks noChangeArrowheads="1"/>
            </p:cNvSpPr>
            <p:nvPr/>
          </p:nvSpPr>
          <p:spPr bwMode="auto">
            <a:xfrm>
              <a:off x="4433033" y="2865435"/>
              <a:ext cx="3723327" cy="2103167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91" tIns="134114" rIns="25546" anchor="t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01. </a:t>
              </a:r>
              <a:r>
                <a:rPr lang="ko-KR" altLang="en-US" sz="1286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빅데이터와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 </a:t>
              </a:r>
              <a:r>
                <a:rPr lang="en-US" altLang="ko-KR" sz="1286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Splunk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02. CAD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형상의 데이터 베이스화</a:t>
              </a: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03. CAD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형상의 데이터 </a:t>
              </a:r>
              <a:r>
                <a:rPr lang="ko-KR" altLang="en-US" sz="1286" spc="-71" dirty="0" err="1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포멧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 선정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04.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수집 및 전처리 이슈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05. UDM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정제 및 전처리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06. 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수집 현황</a:t>
              </a:r>
              <a:endParaRPr lang="en-US" altLang="ko-KR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r>
                <a:rPr lang="en-US" altLang="ko-KR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07. Skin</a:t>
              </a:r>
              <a:r>
                <a:rPr lang="ko-KR" altLang="en-US" sz="1286" spc="-71" dirty="0">
                  <a:ln w="0">
                    <a:solidFill>
                      <a:srgbClr val="0B4355">
                        <a:alpha val="500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Wingdings"/>
                </a:rPr>
                <a:t>데이터 모델 추출 프로세스</a:t>
              </a: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endPara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  <a:p>
              <a:pPr defTabSz="710974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SzPct val="110000"/>
                <a:defRPr/>
              </a:pPr>
              <a:endParaRPr lang="ko-KR" altLang="en-US" sz="1286" spc="-71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Wingding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9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10977</TotalTime>
  <Words>3147</Words>
  <Application>Microsoft Office PowerPoint</Application>
  <PresentationFormat>화면 슬라이드 쇼(16:9)</PresentationFormat>
  <Paragraphs>664</Paragraphs>
  <Slides>44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Calibri</vt:lpstr>
      <vt:lpstr>Rix고딕 B</vt:lpstr>
      <vt:lpstr>Calibri Light</vt:lpstr>
      <vt:lpstr>Wingdings</vt:lpstr>
      <vt:lpstr>宋体</vt:lpstr>
      <vt:lpstr>Arial</vt:lpstr>
      <vt:lpstr>KoPubWorld돋움체 Bold</vt:lpstr>
      <vt:lpstr>맑은 고딕</vt:lpstr>
      <vt:lpstr>第一PPT，www.1ppt.com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www.1ppt.com</dc:creator>
  <cp:keywords/>
  <cp:lastModifiedBy>Windows User</cp:lastModifiedBy>
  <cp:revision>385</cp:revision>
  <dcterms:created xsi:type="dcterms:W3CDTF">2016-08-05T11:43:45Z</dcterms:created>
  <dcterms:modified xsi:type="dcterms:W3CDTF">2021-08-19T03:54:07Z</dcterms:modified>
</cp:coreProperties>
</file>